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7" r:id="rId1"/>
  </p:sldMasterIdLst>
  <p:notesMasterIdLst>
    <p:notesMasterId r:id="rId92"/>
  </p:notesMasterIdLst>
  <p:sldIdLst>
    <p:sldId id="256" r:id="rId2"/>
    <p:sldId id="619" r:id="rId3"/>
    <p:sldId id="290" r:id="rId4"/>
    <p:sldId id="356"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289" r:id="rId19"/>
    <p:sldId id="529" r:id="rId20"/>
    <p:sldId id="556" r:id="rId21"/>
    <p:sldId id="524" r:id="rId22"/>
    <p:sldId id="337" r:id="rId23"/>
    <p:sldId id="536" r:id="rId24"/>
    <p:sldId id="537" r:id="rId25"/>
    <p:sldId id="538" r:id="rId26"/>
    <p:sldId id="539" r:id="rId27"/>
    <p:sldId id="558" r:id="rId28"/>
    <p:sldId id="491" r:id="rId29"/>
    <p:sldId id="492" r:id="rId30"/>
    <p:sldId id="559" r:id="rId31"/>
    <p:sldId id="560" r:id="rId32"/>
    <p:sldId id="561" r:id="rId33"/>
    <p:sldId id="493" r:id="rId34"/>
    <p:sldId id="562" r:id="rId35"/>
    <p:sldId id="359" r:id="rId36"/>
    <p:sldId id="499" r:id="rId37"/>
    <p:sldId id="500" r:id="rId38"/>
    <p:sldId id="501" r:id="rId39"/>
    <p:sldId id="502" r:id="rId40"/>
    <p:sldId id="503" r:id="rId41"/>
    <p:sldId id="504" r:id="rId42"/>
    <p:sldId id="376" r:id="rId43"/>
    <p:sldId id="505" r:id="rId44"/>
    <p:sldId id="506" r:id="rId45"/>
    <p:sldId id="507" r:id="rId46"/>
    <p:sldId id="508" r:id="rId47"/>
    <p:sldId id="509" r:id="rId48"/>
    <p:sldId id="353" r:id="rId49"/>
    <p:sldId id="510" r:id="rId50"/>
    <p:sldId id="511" r:id="rId51"/>
    <p:sldId id="512" r:id="rId52"/>
    <p:sldId id="513" r:id="rId53"/>
    <p:sldId id="514" r:id="rId54"/>
    <p:sldId id="360" r:id="rId55"/>
    <p:sldId id="361" r:id="rId56"/>
    <p:sldId id="362" r:id="rId57"/>
    <p:sldId id="363" r:id="rId58"/>
    <p:sldId id="364" r:id="rId59"/>
    <p:sldId id="365" r:id="rId60"/>
    <p:sldId id="366" r:id="rId61"/>
    <p:sldId id="375" r:id="rId62"/>
    <p:sldId id="369" r:id="rId63"/>
    <p:sldId id="484" r:id="rId64"/>
    <p:sldId id="485" r:id="rId65"/>
    <p:sldId id="486" r:id="rId66"/>
    <p:sldId id="496" r:id="rId67"/>
    <p:sldId id="497" r:id="rId68"/>
    <p:sldId id="498" r:id="rId69"/>
    <p:sldId id="370" r:id="rId70"/>
    <p:sldId id="371" r:id="rId71"/>
    <p:sldId id="570" r:id="rId72"/>
    <p:sldId id="616" r:id="rId73"/>
    <p:sldId id="574" r:id="rId74"/>
    <p:sldId id="605" r:id="rId75"/>
    <p:sldId id="606" r:id="rId76"/>
    <p:sldId id="607" r:id="rId77"/>
    <p:sldId id="608" r:id="rId78"/>
    <p:sldId id="609" r:id="rId79"/>
    <p:sldId id="610" r:id="rId80"/>
    <p:sldId id="611" r:id="rId81"/>
    <p:sldId id="612" r:id="rId82"/>
    <p:sldId id="613" r:id="rId83"/>
    <p:sldId id="617" r:id="rId84"/>
    <p:sldId id="596" r:id="rId85"/>
    <p:sldId id="597" r:id="rId86"/>
    <p:sldId id="598" r:id="rId87"/>
    <p:sldId id="599" r:id="rId88"/>
    <p:sldId id="601" r:id="rId89"/>
    <p:sldId id="618" r:id="rId90"/>
    <p:sldId id="602" r:id="rId91"/>
  </p:sldIdLst>
  <p:sldSz cx="12192000" cy="6858000"/>
  <p:notesSz cx="6858000" cy="9144000"/>
  <p:embeddedFontLst>
    <p:embeddedFont>
      <p:font typeface="Barlow" panose="020B0604020202020204" charset="0"/>
      <p:regular r:id="rId93"/>
      <p:bold r:id="rId94"/>
      <p:italic r:id="rId95"/>
      <p:boldItalic r:id="rId96"/>
    </p:embeddedFont>
    <p:embeddedFont>
      <p:font typeface="Questrial" panose="020B0604020202020204" charset="0"/>
      <p:regular r:id="rId97"/>
    </p:embeddedFont>
    <p:embeddedFont>
      <p:font typeface="Arial Black" panose="020B0A04020102020204" pitchFamily="34" charset="0"/>
      <p:bold r:id="rId98"/>
    </p:embeddedFont>
    <p:embeddedFont>
      <p:font typeface="Calibri" panose="020F0502020204030204" pitchFamily="34" charset="0"/>
      <p:regular r:id="rId99"/>
      <p:bold r:id="rId100"/>
      <p:italic r:id="rId101"/>
      <p:boldItalic r:id="rId102"/>
    </p:embeddedFont>
    <p:embeddedFont>
      <p:font typeface="Barlow SemiBold" panose="020B0604020202020204" charset="0"/>
      <p:regular r:id="rId103"/>
      <p:bold r:id="rId104"/>
      <p:italic r:id="rId105"/>
      <p:boldItalic r:id="rId106"/>
    </p:embeddedFont>
    <p:embeddedFont>
      <p:font typeface="MS PGothic" panose="020B0600070205080204" pitchFamily="34" charset="-128"/>
      <p:regular r:id="rId107"/>
    </p:embeddedFont>
    <p:embeddedFont>
      <p:font typeface="Consolas" panose="020B0609020204030204" pitchFamily="49"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Overview" id="{9BD89AAC-A317-FA4F-A6B5-FA6149CDCA03}">
          <p14:sldIdLst>
            <p14:sldId id="256"/>
            <p14:sldId id="619"/>
          </p14:sldIdLst>
        </p14:section>
        <p14:section name="Part 1" id="{20060F75-6481-4F4C-A273-C36DF738E38D}">
          <p14:sldIdLst>
            <p14:sldId id="290"/>
            <p14:sldId id="356"/>
            <p14:sldId id="293"/>
            <p14:sldId id="294"/>
            <p14:sldId id="295"/>
            <p14:sldId id="296"/>
            <p14:sldId id="297"/>
            <p14:sldId id="298"/>
            <p14:sldId id="299"/>
            <p14:sldId id="300"/>
            <p14:sldId id="301"/>
            <p14:sldId id="302"/>
            <p14:sldId id="303"/>
            <p14:sldId id="304"/>
            <p14:sldId id="305"/>
          </p14:sldIdLst>
        </p14:section>
        <p14:section name="Part 2" id="{59D6167C-BD60-5442-A34A-41802C612E32}">
          <p14:sldIdLst>
            <p14:sldId id="289"/>
            <p14:sldId id="529"/>
            <p14:sldId id="556"/>
            <p14:sldId id="524"/>
            <p14:sldId id="337"/>
            <p14:sldId id="536"/>
            <p14:sldId id="537"/>
            <p14:sldId id="538"/>
            <p14:sldId id="539"/>
            <p14:sldId id="558"/>
            <p14:sldId id="491"/>
            <p14:sldId id="492"/>
            <p14:sldId id="559"/>
            <p14:sldId id="560"/>
            <p14:sldId id="561"/>
            <p14:sldId id="493"/>
            <p14:sldId id="562"/>
          </p14:sldIdLst>
        </p14:section>
        <p14:section name="Part 3" id="{9F8C8CF0-63CC-034C-8CC1-453976784294}">
          <p14:sldIdLst>
            <p14:sldId id="359"/>
            <p14:sldId id="499"/>
            <p14:sldId id="500"/>
            <p14:sldId id="501"/>
            <p14:sldId id="502"/>
            <p14:sldId id="503"/>
            <p14:sldId id="504"/>
            <p14:sldId id="376"/>
            <p14:sldId id="505"/>
            <p14:sldId id="506"/>
            <p14:sldId id="507"/>
            <p14:sldId id="508"/>
            <p14:sldId id="509"/>
            <p14:sldId id="353"/>
            <p14:sldId id="510"/>
            <p14:sldId id="511"/>
            <p14:sldId id="512"/>
            <p14:sldId id="513"/>
            <p14:sldId id="514"/>
            <p14:sldId id="360"/>
            <p14:sldId id="361"/>
            <p14:sldId id="362"/>
            <p14:sldId id="363"/>
            <p14:sldId id="364"/>
            <p14:sldId id="365"/>
            <p14:sldId id="366"/>
            <p14:sldId id="375"/>
            <p14:sldId id="369"/>
            <p14:sldId id="484"/>
            <p14:sldId id="485"/>
            <p14:sldId id="486"/>
            <p14:sldId id="496"/>
            <p14:sldId id="497"/>
            <p14:sldId id="498"/>
            <p14:sldId id="370"/>
            <p14:sldId id="371"/>
          </p14:sldIdLst>
        </p14:section>
        <p14:section name="Part 4" id="{1F4B4EF9-F3A0-47C1-8F8E-A082373C8001}">
          <p14:sldIdLst>
            <p14:sldId id="570"/>
            <p14:sldId id="616"/>
            <p14:sldId id="574"/>
            <p14:sldId id="605"/>
            <p14:sldId id="606"/>
            <p14:sldId id="607"/>
            <p14:sldId id="608"/>
            <p14:sldId id="609"/>
            <p14:sldId id="610"/>
            <p14:sldId id="611"/>
            <p14:sldId id="612"/>
            <p14:sldId id="613"/>
            <p14:sldId id="617"/>
            <p14:sldId id="596"/>
            <p14:sldId id="597"/>
            <p14:sldId id="598"/>
            <p14:sldId id="599"/>
            <p14:sldId id="601"/>
            <p14:sldId id="618"/>
            <p14:sldId id="6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A794A6-C417-4138-BC10-57631659B691}">
  <a:tblStyle styleId="{E7A794A6-C417-4138-BC10-57631659B691}" styleName="Table_0">
    <a:wholeTbl>
      <a:tcTxStyle b="off" i="off">
        <a:font>
          <a:latin typeface="DINOT"/>
          <a:ea typeface="DINOT"/>
          <a:cs typeface="DINO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EE8"/>
          </a:solidFill>
        </a:fill>
      </a:tcStyle>
    </a:wholeTbl>
    <a:band1H>
      <a:tcTxStyle b="off" i="off"/>
      <a:tcStyle>
        <a:tcBdr/>
        <a:fill>
          <a:solidFill>
            <a:srgbClr val="CADBCF"/>
          </a:solidFill>
        </a:fill>
      </a:tcStyle>
    </a:band1H>
    <a:band2H>
      <a:tcTxStyle b="off" i="off"/>
      <a:tcStyle>
        <a:tcBdr/>
      </a:tcStyle>
    </a:band2H>
    <a:band1V>
      <a:tcTxStyle b="off" i="off"/>
      <a:tcStyle>
        <a:tcBdr/>
        <a:fill>
          <a:solidFill>
            <a:srgbClr val="CADBCF"/>
          </a:solidFill>
        </a:fill>
      </a:tcStyle>
    </a:band1V>
    <a:band2V>
      <a:tcTxStyle b="off" i="off"/>
      <a:tcStyle>
        <a:tcBdr/>
      </a:tcStyle>
    </a:band2V>
    <a:lastCol>
      <a:tcTxStyle b="on" i="off">
        <a:font>
          <a:latin typeface="DINOT"/>
          <a:ea typeface="DINOT"/>
          <a:cs typeface="DINOT"/>
        </a:font>
        <a:schemeClr val="lt1"/>
      </a:tcTxStyle>
      <a:tcStyle>
        <a:tcBdr/>
        <a:fill>
          <a:solidFill>
            <a:schemeClr val="accent1"/>
          </a:solidFill>
        </a:fill>
      </a:tcStyle>
    </a:lastCol>
    <a:firstCol>
      <a:tcTxStyle b="on" i="off">
        <a:font>
          <a:latin typeface="DINOT"/>
          <a:ea typeface="DINOT"/>
          <a:cs typeface="DINOT"/>
        </a:font>
        <a:schemeClr val="lt1"/>
      </a:tcTxStyle>
      <a:tcStyle>
        <a:tcBdr/>
        <a:fill>
          <a:solidFill>
            <a:schemeClr val="accent1"/>
          </a:solidFill>
        </a:fill>
      </a:tcStyle>
    </a:firstCol>
    <a:lastRow>
      <a:tcTxStyle b="on" i="off">
        <a:font>
          <a:latin typeface="DINOT"/>
          <a:ea typeface="DINOT"/>
          <a:cs typeface="DINO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DINOT"/>
          <a:ea typeface="DINOT"/>
          <a:cs typeface="DINO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5"/>
    <p:restoredTop sz="86256" autoAdjust="0"/>
  </p:normalViewPr>
  <p:slideViewPr>
    <p:cSldViewPr snapToGrid="0" snapToObjects="1">
      <p:cViewPr varScale="1">
        <p:scale>
          <a:sx n="73" d="100"/>
          <a:sy n="73" d="100"/>
        </p:scale>
        <p:origin x="9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0.fntdata"/><Relationship Id="rId110" Type="http://schemas.openxmlformats.org/officeDocument/2006/relationships/font" Target="fonts/font18.fntdata"/><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font" Target="fonts/font13.fntdata"/><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1.fntdata"/><Relationship Id="rId10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4.fntdata"/><Relationship Id="rId11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4.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 writes</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69A1-484D-9A8C-8C47AC46C1F8}"/>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69A1-484D-9A8C-8C47AC46C1F8}"/>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69A1-484D-9A8C-8C47AC46C1F8}"/>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69A1-484D-9A8C-8C47AC46C1F8}"/>
              </c:ext>
            </c:extLst>
          </c:dPt>
          <c:cat>
            <c:strRef>
              <c:f>Sheet1!$A$2:$A$5</c:f>
              <c:strCache>
                <c:ptCount val="4"/>
                <c:pt idx="0">
                  <c:v>Updates on movie data</c:v>
                </c:pt>
                <c:pt idx="1">
                  <c:v>Screenings</c:v>
                </c:pt>
                <c:pt idx="2">
                  <c:v>Other </c:v>
                </c:pt>
                <c:pt idx="3">
                  <c:v>Web page counters</c:v>
                </c:pt>
              </c:strCache>
            </c:strRef>
          </c:cat>
          <c:val>
            <c:numRef>
              <c:f>Sheet1!$B$2:$B$5</c:f>
              <c:numCache>
                <c:formatCode>General</c:formatCode>
                <c:ptCount val="4"/>
                <c:pt idx="0">
                  <c:v>10</c:v>
                </c:pt>
                <c:pt idx="1">
                  <c:v>8</c:v>
                </c:pt>
                <c:pt idx="2">
                  <c:v>2</c:v>
                </c:pt>
                <c:pt idx="3">
                  <c:v>80</c:v>
                </c:pt>
              </c:numCache>
            </c:numRef>
          </c:val>
          <c:extLst xmlns:c16r2="http://schemas.microsoft.com/office/drawing/2015/06/chart">
            <c:ext xmlns:c16="http://schemas.microsoft.com/office/drawing/2014/chart" uri="{C3380CC4-5D6E-409C-BE32-E72D297353CC}">
              <c16:uniqueId val="{00000008-69A1-484D-9A8C-8C47AC46C1F8}"/>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4321486056881605"/>
          <c:y val="0.37727040327425498"/>
          <c:w val="0.34276453501721499"/>
          <c:h val="0.5978483235210799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DINOT" charset="0"/>
              <a:ea typeface="DINOT" charset="0"/>
              <a:cs typeface="DINOT"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62991015847865"/>
          <c:y val="2.4585303150984089E-2"/>
          <c:w val="0.40023060993846588"/>
          <c:h val="0.93990259229759443"/>
        </c:manualLayout>
      </c:layout>
      <c:pieChart>
        <c:varyColors val="1"/>
        <c:ser>
          <c:idx val="0"/>
          <c:order val="0"/>
          <c:tx>
            <c:strRef>
              <c:f>Sheet1!$B$1</c:f>
              <c:strCache>
                <c:ptCount val="1"/>
                <c:pt idx="0">
                  <c:v>% writes</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289C-7E49-9A49-51B6590F5D53}"/>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289C-7E49-9A49-51B6590F5D53}"/>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289C-7E49-9A49-51B6590F5D53}"/>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289C-7E49-9A49-51B6590F5D53}"/>
              </c:ext>
            </c:extLst>
          </c:dPt>
          <c:cat>
            <c:strRef>
              <c:f>Sheet1!$A$2:$A$5</c:f>
              <c:strCache>
                <c:ptCount val="4"/>
                <c:pt idx="0">
                  <c:v>Updates on movie data</c:v>
                </c:pt>
                <c:pt idx="1">
                  <c:v>Screenings</c:v>
                </c:pt>
                <c:pt idx="2">
                  <c:v>Other </c:v>
                </c:pt>
                <c:pt idx="3">
                  <c:v>Web page counters</c:v>
                </c:pt>
              </c:strCache>
            </c:strRef>
          </c:cat>
          <c:val>
            <c:numRef>
              <c:f>Sheet1!$B$2:$B$5</c:f>
              <c:numCache>
                <c:formatCode>General</c:formatCode>
                <c:ptCount val="4"/>
                <c:pt idx="0">
                  <c:v>10</c:v>
                </c:pt>
                <c:pt idx="1">
                  <c:v>8</c:v>
                </c:pt>
                <c:pt idx="2">
                  <c:v>2</c:v>
                </c:pt>
                <c:pt idx="3">
                  <c:v>80</c:v>
                </c:pt>
              </c:numCache>
            </c:numRef>
          </c:val>
          <c:extLst xmlns:c16r2="http://schemas.microsoft.com/office/drawing/2015/06/chart">
            <c:ext xmlns:c16="http://schemas.microsoft.com/office/drawing/2014/chart" uri="{C3380CC4-5D6E-409C-BE32-E72D297353CC}">
              <c16:uniqueId val="{00000008-289C-7E49-9A49-51B6590F5D53}"/>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3446606647804527"/>
          <c:y val="0.63755276754991996"/>
          <c:w val="0.36553393352195473"/>
          <c:h val="0.3594193943451271"/>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DINOT" charset="0"/>
              <a:ea typeface="DINOT" charset="0"/>
              <a:cs typeface="DINOT"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62991015847865"/>
          <c:y val="2.4585303150984089E-2"/>
          <c:w val="0.40023060993846588"/>
          <c:h val="0.93990259229759443"/>
        </c:manualLayout>
      </c:layout>
      <c:pieChart>
        <c:varyColors val="1"/>
        <c:ser>
          <c:idx val="0"/>
          <c:order val="0"/>
          <c:tx>
            <c:strRef>
              <c:f>Sheet1!$B$1</c:f>
              <c:strCache>
                <c:ptCount val="1"/>
                <c:pt idx="0">
                  <c:v>% writes</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2311-3747-AD5D-0AB3557B7204}"/>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2311-3747-AD5D-0AB3557B7204}"/>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2311-3747-AD5D-0AB3557B7204}"/>
              </c:ext>
            </c:extLst>
          </c:dPt>
          <c:cat>
            <c:strRef>
              <c:f>Sheet1!$A$2:$A$4</c:f>
              <c:strCache>
                <c:ptCount val="3"/>
                <c:pt idx="0">
                  <c:v>Updates on movie data</c:v>
                </c:pt>
                <c:pt idx="1">
                  <c:v>Screenings</c:v>
                </c:pt>
                <c:pt idx="2">
                  <c:v>Other </c:v>
                </c:pt>
              </c:strCache>
            </c:strRef>
          </c:cat>
          <c:val>
            <c:numRef>
              <c:f>Sheet1!$B$2:$B$4</c:f>
              <c:numCache>
                <c:formatCode>General</c:formatCode>
                <c:ptCount val="3"/>
                <c:pt idx="0">
                  <c:v>10</c:v>
                </c:pt>
                <c:pt idx="1">
                  <c:v>8</c:v>
                </c:pt>
                <c:pt idx="2">
                  <c:v>2</c:v>
                </c:pt>
              </c:numCache>
            </c:numRef>
          </c:val>
          <c:extLst xmlns:c16r2="http://schemas.microsoft.com/office/drawing/2015/06/chart">
            <c:ext xmlns:c16="http://schemas.microsoft.com/office/drawing/2014/chart" uri="{C3380CC4-5D6E-409C-BE32-E72D297353CC}">
              <c16:uniqueId val="{00000006-2311-3747-AD5D-0AB3557B720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71123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0" name="Google Shape;78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96811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1520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0456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198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251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141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359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a:p>
            <a:r>
              <a:rPr lang="en-US" dirty="0"/>
              <a:t>We also refer to a Relational Database as a Tabular Database</a:t>
            </a:r>
            <a:endParaRPr dirty="0"/>
          </a:p>
        </p:txBody>
      </p:sp>
    </p:spTree>
    <p:extLst>
      <p:ext uri="{BB962C8B-B14F-4D97-AF65-F5344CB8AC3E}">
        <p14:creationId xmlns:p14="http://schemas.microsoft.com/office/powerpoint/2010/main" val="1327947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dirty="0"/>
          </a:p>
        </p:txBody>
      </p:sp>
    </p:spTree>
    <p:extLst>
      <p:ext uri="{BB962C8B-B14F-4D97-AF65-F5344CB8AC3E}">
        <p14:creationId xmlns:p14="http://schemas.microsoft.com/office/powerpoint/2010/main" val="3814650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79478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85114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19" name="Google Shape;8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5215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dirty="0"/>
          </a:p>
        </p:txBody>
      </p:sp>
    </p:spTree>
    <p:extLst>
      <p:ext uri="{BB962C8B-B14F-4D97-AF65-F5344CB8AC3E}">
        <p14:creationId xmlns:p14="http://schemas.microsoft.com/office/powerpoint/2010/main" val="2743216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a:t>Different inputs available</a:t>
            </a:r>
          </a:p>
          <a:p>
            <a:pPr marL="285750" indent="-285750">
              <a:buFontTx/>
              <a:buChar char="-"/>
            </a:pPr>
            <a:r>
              <a:rPr lang="en-US"/>
              <a:t>Migrating from a RDBMS would provide logs and stats on the current system</a:t>
            </a:r>
            <a:endParaRPr/>
          </a:p>
        </p:txBody>
      </p:sp>
    </p:spTree>
    <p:extLst>
      <p:ext uri="{BB962C8B-B14F-4D97-AF65-F5344CB8AC3E}">
        <p14:creationId xmlns:p14="http://schemas.microsoft.com/office/powerpoint/2010/main" val="1545066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672778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504482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a:t>Units of information for the domain to model</a:t>
            </a:r>
          </a:p>
          <a:p>
            <a:pPr marL="285750" indent="-285750">
              <a:buFontTx/>
              <a:buChar char="-"/>
            </a:pPr>
            <a:r>
              <a:rPr lang="en-US"/>
              <a:t>Example from a movie Website</a:t>
            </a:r>
          </a:p>
        </p:txBody>
      </p:sp>
      <p:sp>
        <p:nvSpPr>
          <p:cNvPr id="4" name="Slide Number Placeholder 3"/>
          <p:cNvSpPr>
            <a:spLocks noGrp="1"/>
          </p:cNvSpPr>
          <p:nvPr>
            <p:ph type="sldNum" sz="quarter" idx="5"/>
          </p:nvPr>
        </p:nvSpPr>
        <p:spPr/>
        <p:txBody>
          <a:bodyPr/>
          <a:lstStyle/>
          <a:p>
            <a:fld id="{0BDD537A-5172-C44B-AEAA-2795CCEA6F99}" type="slidenum">
              <a:rPr lang="en-US" smtClean="0"/>
              <a:t>30</a:t>
            </a:fld>
            <a:endParaRPr lang="en-US"/>
          </a:p>
        </p:txBody>
      </p:sp>
    </p:spTree>
    <p:extLst>
      <p:ext uri="{BB962C8B-B14F-4D97-AF65-F5344CB8AC3E}">
        <p14:creationId xmlns:p14="http://schemas.microsoft.com/office/powerpoint/2010/main" val="1999406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31</a:t>
            </a:fld>
            <a:endParaRPr lang="en-US"/>
          </a:p>
        </p:txBody>
      </p:sp>
    </p:spTree>
    <p:extLst>
      <p:ext uri="{BB962C8B-B14F-4D97-AF65-F5344CB8AC3E}">
        <p14:creationId xmlns:p14="http://schemas.microsoft.com/office/powerpoint/2010/main" val="1544322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When you think in documents, you may assign the reviews info directly in the movies</a:t>
            </a:r>
          </a:p>
        </p:txBody>
      </p:sp>
      <p:sp>
        <p:nvSpPr>
          <p:cNvPr id="4" name="Slide Number Placeholder 3"/>
          <p:cNvSpPr>
            <a:spLocks noGrp="1"/>
          </p:cNvSpPr>
          <p:nvPr>
            <p:ph type="sldNum" sz="quarter" idx="5"/>
          </p:nvPr>
        </p:nvSpPr>
        <p:spPr/>
        <p:txBody>
          <a:bodyPr/>
          <a:lstStyle/>
          <a:p>
            <a:fld id="{0BDD537A-5172-C44B-AEAA-2795CCEA6F99}" type="slidenum">
              <a:rPr lang="en-US" smtClean="0"/>
              <a:t>32</a:t>
            </a:fld>
            <a:endParaRPr lang="en-US"/>
          </a:p>
        </p:txBody>
      </p:sp>
    </p:spTree>
    <p:extLst>
      <p:ext uri="{BB962C8B-B14F-4D97-AF65-F5344CB8AC3E}">
        <p14:creationId xmlns:p14="http://schemas.microsoft.com/office/powerpoint/2010/main" val="292468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patterns are about performance. Only apply them if they are needed</a:t>
            </a:r>
          </a:p>
          <a:p>
            <a:r>
              <a:rPr lang="en-US" dirty="0"/>
              <a:t>More on why we have patterns and we will come back to them</a:t>
            </a:r>
            <a:endParaRPr dirty="0"/>
          </a:p>
        </p:txBody>
      </p:sp>
    </p:spTree>
    <p:extLst>
      <p:ext uri="{BB962C8B-B14F-4D97-AF65-F5344CB8AC3E}">
        <p14:creationId xmlns:p14="http://schemas.microsoft.com/office/powerpoint/2010/main" val="4105008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methodology can be kept simple</a:t>
            </a:r>
            <a:endParaRPr dirty="0"/>
          </a:p>
        </p:txBody>
      </p:sp>
    </p:spTree>
    <p:extLst>
      <p:ext uri="{BB962C8B-B14F-4D97-AF65-F5344CB8AC3E}">
        <p14:creationId xmlns:p14="http://schemas.microsoft.com/office/powerpoint/2010/main" val="2155142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Categories, top 5 most frequent patterns</a:t>
            </a:r>
          </a:p>
          <a:p>
            <a:endParaRPr lang="en-US" baseline="0"/>
          </a:p>
          <a:p>
            <a:r>
              <a:rPr lang="en-US" baseline="0"/>
              <a:t>We will use patterns, like the Gang of Four.</a:t>
            </a:r>
            <a:endParaRPr lang="en-US"/>
          </a:p>
          <a:p>
            <a:r>
              <a:rPr lang="en-US"/>
              <a:t>Most patterns can be grouped in 3 categories.</a:t>
            </a:r>
          </a:p>
          <a:p>
            <a:r>
              <a:rPr lang="en-US" baseline="0"/>
              <a:t>We will cover those patterns identified with check marks in this presentation.</a:t>
            </a:r>
          </a:p>
          <a:p>
            <a:r>
              <a:rPr lang="en-US" baseline="0"/>
              <a:t>Also, I will cover the patterns in order of importance, or so.</a:t>
            </a:r>
          </a:p>
          <a:p>
            <a:r>
              <a:rPr lang="en-US" baseline="0"/>
              <a:t>For the other ones, I will refer you to the slides of this presentation and subsequent content we will have on the subject.</a:t>
            </a:r>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36</a:t>
            </a:fld>
            <a:endParaRPr lang="en-US"/>
          </a:p>
        </p:txBody>
      </p:sp>
    </p:spTree>
    <p:extLst>
      <p:ext uri="{BB962C8B-B14F-4D97-AF65-F5344CB8AC3E}">
        <p14:creationId xmlns:p14="http://schemas.microsoft.com/office/powerpoint/2010/main" val="3300866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183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b="1"/>
              <a:t>Documents are too big</a:t>
            </a:r>
            <a:endParaRPr lang="en-US"/>
          </a:p>
          <a:p>
            <a:endParaRPr lang="en-US"/>
          </a:p>
          <a:p>
            <a:r>
              <a:rPr lang="en-US"/>
              <a:t>How do I search on movies</a:t>
            </a:r>
            <a:r>
              <a:rPr lang="en-US" baseline="0"/>
              <a:t> being released on a given date in the USA?</a:t>
            </a:r>
            <a:endParaRPr lang="en-US"/>
          </a:p>
          <a:p>
            <a:r>
              <a:rPr lang="en-US"/>
              <a:t>The same would apply to products you could see on E-commerce site.</a:t>
            </a:r>
          </a:p>
          <a:p>
            <a:r>
              <a:rPr lang="en-US"/>
              <a:t>For example, clothes may have a size that is expressed as S, M, L, while for some other products like</a:t>
            </a:r>
            <a:r>
              <a:rPr lang="en-US" baseline="0"/>
              <a:t> a laptop, size would be something like 13</a:t>
            </a:r>
            <a:r>
              <a:rPr lang="mr-IN" baseline="0"/>
              <a:t>"</a:t>
            </a:r>
            <a:r>
              <a:rPr lang="en-US" baseline="0"/>
              <a:t>, 15</a:t>
            </a:r>
            <a:r>
              <a:rPr lang="mr-IN" baseline="0"/>
              <a:t>"</a:t>
            </a:r>
            <a:endParaRPr lang="en-US"/>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37</a:t>
            </a:fld>
            <a:endParaRPr lang="en-US"/>
          </a:p>
        </p:txBody>
      </p:sp>
    </p:spTree>
    <p:extLst>
      <p:ext uri="{BB962C8B-B14F-4D97-AF65-F5344CB8AC3E}">
        <p14:creationId xmlns:p14="http://schemas.microsoft.com/office/powerpoint/2010/main" val="3504631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1218987" rtl="0" eaLnBrk="1" fontAlgn="auto" latinLnBrk="0" hangingPunct="1">
              <a:lnSpc>
                <a:spcPct val="100000"/>
              </a:lnSpc>
              <a:spcBef>
                <a:spcPts val="0"/>
              </a:spcBef>
              <a:spcAft>
                <a:spcPts val="0"/>
              </a:spcAft>
              <a:buClrTx/>
              <a:buSzTx/>
              <a:buFontTx/>
              <a:buChar char="-"/>
              <a:tabLst/>
              <a:defRPr/>
            </a:pPr>
            <a:endParaRPr lang="en-US" b="1"/>
          </a:p>
          <a:p>
            <a:pPr marL="457200" lvl="0" indent="-228600" rtl="0">
              <a:spcBef>
                <a:spcPts val="0"/>
              </a:spcBef>
              <a:buChar char="-"/>
            </a:pPr>
            <a:endParaRPr lang="en-US"/>
          </a:p>
          <a:p>
            <a:pPr marL="457200" lvl="0" indent="-228600" rtl="0">
              <a:spcBef>
                <a:spcPts val="0"/>
              </a:spcBef>
              <a:buChar char="-"/>
            </a:pPr>
            <a:r>
              <a:rPr lang="en-US"/>
              <a:t>Inventory of things to insure</a:t>
            </a:r>
          </a:p>
          <a:p>
            <a:pPr marL="457200" lvl="0" indent="-228600" rtl="0">
              <a:spcBef>
                <a:spcPts val="0"/>
              </a:spcBef>
              <a:buChar char="-"/>
            </a:pPr>
            <a:r>
              <a:rPr lang="en-US"/>
              <a:t>Polymorphic entities</a:t>
            </a:r>
          </a:p>
          <a:p>
            <a:pPr marL="914400" lvl="1" indent="-228600" rtl="0">
              <a:spcBef>
                <a:spcPts val="0"/>
              </a:spcBef>
              <a:buChar char="-"/>
            </a:pPr>
            <a:r>
              <a:rPr lang="en-US"/>
              <a:t>Vehicles: submarine, car</a:t>
            </a:r>
          </a:p>
          <a:p>
            <a:pPr lvl="0">
              <a:spcBef>
                <a:spcPts val="0"/>
              </a:spcBef>
              <a:buNone/>
            </a:pPr>
            <a:endParaRPr lang="en-US"/>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39</a:t>
            </a:fld>
            <a:endParaRPr lang="en-US"/>
          </a:p>
        </p:txBody>
      </p:sp>
    </p:spTree>
    <p:extLst>
      <p:ext uri="{BB962C8B-B14F-4D97-AF65-F5344CB8AC3E}">
        <p14:creationId xmlns:p14="http://schemas.microsoft.com/office/powerpoint/2010/main" val="2341471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r-IN"/>
              <a:t>"</a:t>
            </a:r>
            <a:r>
              <a:rPr lang="en"/>
              <a:t>Adding a qualifier on the attribute</a:t>
            </a:r>
            <a:r>
              <a:rPr lang="mr-IN"/>
              <a:t>"</a:t>
            </a:r>
            <a:r>
              <a:rPr lang="en"/>
              <a:t> may be </a:t>
            </a:r>
            <a:r>
              <a:rPr lang="mr-IN"/>
              <a:t>"</a:t>
            </a:r>
            <a:r>
              <a:rPr lang="en"/>
              <a:t>currency</a:t>
            </a:r>
            <a:r>
              <a:rPr lang="mr-IN"/>
              <a:t>"</a:t>
            </a:r>
            <a:r>
              <a:rPr lang="en"/>
              <a:t> </a:t>
            </a:r>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40</a:t>
            </a:fld>
            <a:endParaRPr lang="en-US"/>
          </a:p>
        </p:txBody>
      </p:sp>
    </p:spTree>
    <p:extLst>
      <p:ext uri="{BB962C8B-B14F-4D97-AF65-F5344CB8AC3E}">
        <p14:creationId xmlns:p14="http://schemas.microsoft.com/office/powerpoint/2010/main" val="694148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Definition of Working set</a:t>
            </a:r>
          </a:p>
          <a:p>
            <a:endParaRPr lang="en-US"/>
          </a:p>
          <a:p>
            <a:r>
              <a:rPr lang="en-US"/>
              <a:t>With</a:t>
            </a:r>
            <a:r>
              <a:rPr lang="en-US" baseline="0"/>
              <a:t> everyone pounding on the WMDB site, it was observed that the working set does not fit in memory.</a:t>
            </a:r>
          </a:p>
          <a:p>
            <a:r>
              <a:rPr lang="en-US" baseline="0"/>
              <a:t>What can you do?</a:t>
            </a:r>
          </a:p>
          <a:p>
            <a:pPr marL="0" indent="0">
              <a:buNone/>
            </a:pPr>
            <a:endParaRPr lang="en-US" baseline="0"/>
          </a:p>
          <a:p>
            <a:pPr marL="0" indent="0">
              <a:buNone/>
            </a:pPr>
            <a:r>
              <a:rPr lang="en-US" baseline="0"/>
              <a:t>Looking at the design we see that we are putting all the actors and all reviews for a given movie in the main document</a:t>
            </a:r>
          </a:p>
          <a:p>
            <a:pPr marL="0" indent="0">
              <a:buNone/>
            </a:pPr>
            <a:endParaRPr lang="en-US" baseline="0"/>
          </a:p>
          <a:p>
            <a:pPr marL="0" marR="0" indent="0" algn="l" defTabSz="1218987" rtl="0" eaLnBrk="1" fontAlgn="auto" latinLnBrk="0" hangingPunct="1">
              <a:lnSpc>
                <a:spcPct val="100000"/>
              </a:lnSpc>
              <a:spcBef>
                <a:spcPts val="0"/>
              </a:spcBef>
              <a:spcAft>
                <a:spcPts val="0"/>
              </a:spcAft>
              <a:buClrTx/>
              <a:buSzTx/>
              <a:buFontTx/>
              <a:buNone/>
              <a:tabLst/>
              <a:defRPr/>
            </a:pPr>
            <a:r>
              <a:rPr lang="en-US"/>
              <a:t>[TODO]</a:t>
            </a:r>
            <a:r>
              <a:rPr lang="en-US" baseline="0"/>
              <a:t> Add a drawing showing what the working set is</a:t>
            </a:r>
            <a:endParaRPr lang="en-US"/>
          </a:p>
          <a:p>
            <a:pPr marL="0" indent="0">
              <a:buNone/>
            </a:pPr>
            <a:endParaRPr lang="en-US" baseline="0"/>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41</a:t>
            </a:fld>
            <a:endParaRPr lang="en-US"/>
          </a:p>
        </p:txBody>
      </p:sp>
    </p:spTree>
    <p:extLst>
      <p:ext uri="{BB962C8B-B14F-4D97-AF65-F5344CB8AC3E}">
        <p14:creationId xmlns:p14="http://schemas.microsoft.com/office/powerpoint/2010/main" val="572985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Definition of Working set</a:t>
            </a:r>
          </a:p>
          <a:p>
            <a:endParaRPr lang="en-US"/>
          </a:p>
          <a:p>
            <a:r>
              <a:rPr lang="en-US" sz="1200" b="0" i="0" kern="1200">
                <a:solidFill>
                  <a:schemeClr val="tx1"/>
                </a:solidFill>
                <a:effectLst/>
                <a:latin typeface="+mn-lt"/>
                <a:ea typeface="+mn-ea"/>
                <a:cs typeface="+mn-cs"/>
              </a:rPr>
              <a:t>Working set represents the total body of data that the application uses in the course of normal operation. Often this is a subset of the total data size, but the specific size of the working set depends on actual moment-to-moment use of the database.</a:t>
            </a:r>
          </a:p>
          <a:p>
            <a:r>
              <a:rPr lang="en-US" sz="1200" b="0" i="0" kern="1200">
                <a:solidFill>
                  <a:schemeClr val="tx1"/>
                </a:solidFill>
                <a:effectLst/>
                <a:latin typeface="+mn-lt"/>
                <a:ea typeface="+mn-ea"/>
                <a:cs typeface="+mn-cs"/>
              </a:rPr>
              <a:t>If you run a query that requires MongoDB to scan every document in a collection, the working set will expand to include every document. Depending on physical memory size, this may cause documents in the working set to “page out,” or to be removed from physical memory by the operating system. The next time MongoDB needs to access these documents, MongoDB may incur a hard page fault.</a:t>
            </a:r>
          </a:p>
          <a:p>
            <a:r>
              <a:rPr lang="en-US" sz="1200" b="0" i="0" kern="1200">
                <a:solidFill>
                  <a:schemeClr val="tx1"/>
                </a:solidFill>
                <a:effectLst/>
                <a:latin typeface="+mn-lt"/>
                <a:ea typeface="+mn-ea"/>
                <a:cs typeface="+mn-cs"/>
              </a:rPr>
              <a:t>For best performance, the majority of your </a:t>
            </a:r>
            <a:r>
              <a:rPr lang="en-US" sz="1200" b="0" i="1" kern="1200">
                <a:solidFill>
                  <a:schemeClr val="tx1"/>
                </a:solidFill>
                <a:effectLst/>
                <a:latin typeface="+mn-lt"/>
                <a:ea typeface="+mn-ea"/>
                <a:cs typeface="+mn-cs"/>
              </a:rPr>
              <a:t>active</a:t>
            </a:r>
            <a:r>
              <a:rPr lang="en-US" sz="1200" b="0" i="0" kern="1200">
                <a:solidFill>
                  <a:schemeClr val="tx1"/>
                </a:solidFill>
                <a:effectLst/>
                <a:latin typeface="+mn-lt"/>
                <a:ea typeface="+mn-ea"/>
                <a:cs typeface="+mn-cs"/>
              </a:rPr>
              <a:t> set should fit in RAM.</a:t>
            </a:r>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42</a:t>
            </a:fld>
            <a:endParaRPr lang="en-US"/>
          </a:p>
        </p:txBody>
      </p:sp>
    </p:spTree>
    <p:extLst>
      <p:ext uri="{BB962C8B-B14F-4D97-AF65-F5344CB8AC3E}">
        <p14:creationId xmlns:p14="http://schemas.microsoft.com/office/powerpoint/2010/main" val="3625055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b="1"/>
              <a:t>Remember this collection in the middle?</a:t>
            </a:r>
          </a:p>
          <a:p>
            <a:endParaRPr lang="en-US"/>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43</a:t>
            </a:fld>
            <a:endParaRPr lang="en-US"/>
          </a:p>
        </p:txBody>
      </p:sp>
    </p:spTree>
    <p:extLst>
      <p:ext uri="{BB962C8B-B14F-4D97-AF65-F5344CB8AC3E}">
        <p14:creationId xmlns:p14="http://schemas.microsoft.com/office/powerpoint/2010/main" val="4289905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t>The</a:t>
            </a:r>
            <a:r>
              <a:rPr lang="en-US" baseline="0"/>
              <a:t> collection "</a:t>
            </a:r>
            <a:r>
              <a:rPr lang="en-US" baseline="0" err="1"/>
              <a:t>castandcrew</a:t>
            </a:r>
            <a:r>
              <a:rPr lang="en-US" baseline="0"/>
              <a:t>" contains all the actors, but also the producers, costume makers, stunts, etc.</a:t>
            </a: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For</a:t>
            </a:r>
            <a:r>
              <a:rPr lang="en-US" baseline="0"/>
              <a:t> this pattern to</a:t>
            </a:r>
            <a:r>
              <a:rPr lang="en-US"/>
              <a:t> be worth it, it has to have a fair amount of information left aside.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lvl="0" rtl="0">
              <a:spcBef>
                <a:spcPts val="0"/>
              </a:spcBef>
              <a:buNone/>
            </a:pPr>
            <a:endParaRPr lang="en-US"/>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44</a:t>
            </a:fld>
            <a:endParaRPr lang="en-US"/>
          </a:p>
        </p:txBody>
      </p:sp>
    </p:spTree>
    <p:extLst>
      <p:ext uri="{BB962C8B-B14F-4D97-AF65-F5344CB8AC3E}">
        <p14:creationId xmlns:p14="http://schemas.microsoft.com/office/powerpoint/2010/main" val="3394220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causes the CPU to heat up?</a:t>
            </a:r>
          </a:p>
        </p:txBody>
      </p:sp>
      <p:sp>
        <p:nvSpPr>
          <p:cNvPr id="4" name="Slide Number Placeholder 3"/>
          <p:cNvSpPr>
            <a:spLocks noGrp="1"/>
          </p:cNvSpPr>
          <p:nvPr>
            <p:ph type="sldNum" sz="quarter" idx="5"/>
          </p:nvPr>
        </p:nvSpPr>
        <p:spPr/>
        <p:txBody>
          <a:bodyPr/>
          <a:lstStyle/>
          <a:p>
            <a:fld id="{0BDD537A-5172-C44B-AEAA-2795CCEA6F99}" type="slidenum">
              <a:rPr lang="en-US" smtClean="0"/>
              <a:t>46</a:t>
            </a:fld>
            <a:endParaRPr lang="en-US"/>
          </a:p>
        </p:txBody>
      </p:sp>
    </p:spTree>
    <p:extLst>
      <p:ext uri="{BB962C8B-B14F-4D97-AF65-F5344CB8AC3E}">
        <p14:creationId xmlns:p14="http://schemas.microsoft.com/office/powerpoint/2010/main" val="4042995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may guess,</a:t>
            </a:r>
            <a:r>
              <a:rPr lang="en-US" baseline="0"/>
              <a:t> people pay attention to the popularity of the movies.</a:t>
            </a:r>
          </a:p>
          <a:p>
            <a:r>
              <a:rPr lang="en-US" baseline="0"/>
              <a:t>So, metrics like </a:t>
            </a:r>
            <a:r>
              <a:rPr lang="mr-IN" baseline="0"/>
              <a:t>"</a:t>
            </a:r>
            <a:r>
              <a:rPr lang="en-US" baseline="0"/>
              <a:t>revenues</a:t>
            </a:r>
            <a:r>
              <a:rPr lang="mr-IN" baseline="0"/>
              <a:t>"</a:t>
            </a:r>
            <a:r>
              <a:rPr lang="en-US" baseline="0"/>
              <a:t> and </a:t>
            </a:r>
            <a:r>
              <a:rPr lang="mr-IN" baseline="0"/>
              <a:t>"</a:t>
            </a:r>
            <a:r>
              <a:rPr lang="en-US" baseline="0"/>
              <a:t>viewers</a:t>
            </a:r>
            <a:r>
              <a:rPr lang="mr-IN" baseline="0"/>
              <a:t>"</a:t>
            </a:r>
            <a:r>
              <a:rPr lang="en-US" baseline="0"/>
              <a:t> are really important.</a:t>
            </a:r>
          </a:p>
          <a:p>
            <a:r>
              <a:rPr lang="en-US" baseline="0"/>
              <a:t>In the current design, those numbers are calculated every time the page of a movie is displayed.</a:t>
            </a:r>
          </a:p>
          <a:p>
            <a:r>
              <a:rPr lang="en-US" baseline="0"/>
              <a:t>Let’s calculate those numbers once in a while and stick the results on the page instead.</a:t>
            </a:r>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47</a:t>
            </a:fld>
            <a:endParaRPr lang="en-US"/>
          </a:p>
        </p:txBody>
      </p:sp>
    </p:spTree>
    <p:extLst>
      <p:ext uri="{BB962C8B-B14F-4D97-AF65-F5344CB8AC3E}">
        <p14:creationId xmlns:p14="http://schemas.microsoft.com/office/powerpoint/2010/main" val="2498640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28600" rtl="0">
              <a:spcBef>
                <a:spcPts val="0"/>
              </a:spcBef>
              <a:buChar char="-"/>
            </a:pPr>
            <a:r>
              <a:rPr lang="en-US"/>
              <a:t>Also refer to "Rolled up" as CQRS - Command Query Responsibility Segregation</a:t>
            </a:r>
          </a:p>
          <a:p>
            <a:pPr lvl="0" rtl="0">
              <a:spcBef>
                <a:spcPts val="0"/>
              </a:spcBef>
              <a:buNone/>
            </a:pPr>
            <a:endParaRPr lang="en-US"/>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48</a:t>
            </a:fld>
            <a:endParaRPr lang="en-US"/>
          </a:p>
        </p:txBody>
      </p:sp>
    </p:spTree>
    <p:extLst>
      <p:ext uri="{BB962C8B-B14F-4D97-AF65-F5344CB8AC3E}">
        <p14:creationId xmlns:p14="http://schemas.microsoft.com/office/powerpoint/2010/main" val="2363463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218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49</a:t>
            </a:fld>
            <a:endParaRPr lang="en-US"/>
          </a:p>
        </p:txBody>
      </p:sp>
    </p:spTree>
    <p:extLst>
      <p:ext uri="{BB962C8B-B14F-4D97-AF65-F5344CB8AC3E}">
        <p14:creationId xmlns:p14="http://schemas.microsoft.com/office/powerpoint/2010/main" val="421378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DD537A-5172-C44B-AEAA-2795CCEA6F99}" type="slidenum">
              <a:rPr lang="en-US" smtClean="0"/>
              <a:t>50</a:t>
            </a:fld>
            <a:endParaRPr lang="en-US"/>
          </a:p>
        </p:txBody>
      </p:sp>
    </p:spTree>
    <p:extLst>
      <p:ext uri="{BB962C8B-B14F-4D97-AF65-F5344CB8AC3E}">
        <p14:creationId xmlns:p14="http://schemas.microsoft.com/office/powerpoint/2010/main" val="217264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thing that was observed with the current design is that trying to keep track</a:t>
            </a:r>
            <a:r>
              <a:rPr lang="en-US" baseline="0"/>
              <a:t> of all page views of the site resulted in very poor performance. That was seen for both MMAPv1 and WT.</a:t>
            </a:r>
          </a:p>
          <a:p>
            <a:r>
              <a:rPr lang="en-US" baseline="0"/>
              <a:t>In MMAPv1, you get a lot of threads looking for the write lock.</a:t>
            </a:r>
          </a:p>
          <a:p>
            <a:r>
              <a:rPr lang="en-US" baseline="0"/>
              <a:t>While with WT, you get a lot of write conflicts that need to be retried.</a:t>
            </a:r>
          </a:p>
          <a:p>
            <a:endParaRPr lang="en-US" baseline="0"/>
          </a:p>
          <a:p>
            <a:r>
              <a:rPr lang="en-US" baseline="0"/>
              <a:t>One solution is to record "good enough" numbers. Is it important  that the count is 525 million or 525,00,234. What is the tolerance level here? Let’s assume 1000.</a:t>
            </a:r>
          </a:p>
          <a:p>
            <a:r>
              <a:rPr lang="en-US" baseline="0"/>
              <a:t>In this case, we will let the application update the page views by 1000, however only 1/1000</a:t>
            </a:r>
            <a:r>
              <a:rPr lang="en-US" baseline="30000"/>
              <a:t>th</a:t>
            </a:r>
            <a:r>
              <a:rPr lang="en-US" baseline="0"/>
              <a:t> of the time. Statistically, we should get a result very close to the exact count, however doing only 1/1000</a:t>
            </a:r>
            <a:r>
              <a:rPr lang="en-US" baseline="30000"/>
              <a:t>th</a:t>
            </a:r>
            <a:r>
              <a:rPr lang="en-US" baseline="0"/>
              <a:t> of the writes.</a:t>
            </a:r>
          </a:p>
          <a:p>
            <a:endParaRPr lang="en-US" baseline="0"/>
          </a:p>
          <a:p>
            <a:r>
              <a:rPr lang="en-US" baseline="0"/>
              <a:t>If you make the parallel to a movie, we never see a movie as a continuous image, the movie is made by displaying 24 static images per second, however this is enough to our eyes to not see the </a:t>
            </a:r>
            <a:r>
              <a:rPr lang="en-US" baseline="0" err="1"/>
              <a:t>discontinuties</a:t>
            </a:r>
            <a:r>
              <a:rPr lang="en-US" baseline="0"/>
              <a:t>.</a:t>
            </a:r>
          </a:p>
          <a:p>
            <a:endParaRPr lang="en-US" baseline="0"/>
          </a:p>
          <a:p>
            <a:endParaRPr lang="en-US" baseline="0"/>
          </a:p>
          <a:p>
            <a:r>
              <a:rPr lang="en-US" baseline="0"/>
              <a:t>How do you do that? Let’s have the application run a (X mod 1000) operation, where X is a random number. If the result is 0, let’s update the counter by 1000.</a:t>
            </a:r>
          </a:p>
          <a:p>
            <a:pPr lvl="0" rtl="0">
              <a:spcBef>
                <a:spcPts val="0"/>
              </a:spcBef>
              <a:buNone/>
            </a:pPr>
            <a:endParaRPr lang="en-US"/>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51</a:t>
            </a:fld>
            <a:endParaRPr lang="en-US"/>
          </a:p>
        </p:txBody>
      </p:sp>
    </p:spTree>
    <p:extLst>
      <p:ext uri="{BB962C8B-B14F-4D97-AF65-F5344CB8AC3E}">
        <p14:creationId xmlns:p14="http://schemas.microsoft.com/office/powerpoint/2010/main" val="4135769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thing that was observed with the current design is that trying to keep track</a:t>
            </a:r>
            <a:r>
              <a:rPr lang="en-US" baseline="0"/>
              <a:t> of all page views of the site resulted in very poor performance. That was seen for both MMAPv1 and WT.</a:t>
            </a:r>
          </a:p>
          <a:p>
            <a:r>
              <a:rPr lang="en-US" baseline="0"/>
              <a:t>In MMAPv1, you get a lot of threads looking for the write lock.</a:t>
            </a:r>
          </a:p>
          <a:p>
            <a:r>
              <a:rPr lang="en-US" baseline="0"/>
              <a:t>While with WT, you get a lot of write conflicts that need to be retried.</a:t>
            </a:r>
          </a:p>
          <a:p>
            <a:endParaRPr lang="en-US" baseline="0"/>
          </a:p>
          <a:p>
            <a:r>
              <a:rPr lang="en-US" baseline="0"/>
              <a:t>One solution is to record "good enough" numbers. Well no one cares that the count is 100 millions or 100 millions and few. What is the tolerance level here? Let’s assume 1000.</a:t>
            </a:r>
          </a:p>
          <a:p>
            <a:r>
              <a:rPr lang="en-US" baseline="0"/>
              <a:t>In this case, we will let the application update the page views by 1000, however only 1/1000</a:t>
            </a:r>
            <a:r>
              <a:rPr lang="en-US" baseline="30000"/>
              <a:t>th</a:t>
            </a:r>
            <a:r>
              <a:rPr lang="en-US" baseline="0"/>
              <a:t> of the time. Statistically, we should get a result very close to the exact count, however doing only 1/1000</a:t>
            </a:r>
            <a:r>
              <a:rPr lang="en-US" baseline="30000"/>
              <a:t>th</a:t>
            </a:r>
            <a:r>
              <a:rPr lang="en-US" baseline="0"/>
              <a:t> of the writes.</a:t>
            </a:r>
          </a:p>
          <a:p>
            <a:endParaRPr lang="en-US" baseline="0"/>
          </a:p>
          <a:p>
            <a:r>
              <a:rPr lang="en-US" baseline="0"/>
              <a:t>If you make the parallel to a movie, we never see a movie as a continuous image, the movie is made by displaying 24 static images per second, however this is enough to our eyes to not see the discontinuities.</a:t>
            </a:r>
          </a:p>
          <a:p>
            <a:endParaRPr lang="en-US" baseline="0"/>
          </a:p>
          <a:p>
            <a:endParaRPr lang="en-US" baseline="0"/>
          </a:p>
          <a:p>
            <a:r>
              <a:rPr lang="en-US" baseline="0"/>
              <a:t>How do you do that? Let’s have the application run a (X mod 1000) operation, where X is a random number. If the result is 0, let’s update the counter by 1000.</a:t>
            </a:r>
          </a:p>
          <a:p>
            <a:pPr lvl="0" rtl="0">
              <a:spcBef>
                <a:spcPts val="0"/>
              </a:spcBef>
              <a:buNone/>
            </a:pPr>
            <a:endParaRPr lang="en-US"/>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52</a:t>
            </a:fld>
            <a:endParaRPr lang="en-US"/>
          </a:p>
        </p:txBody>
      </p:sp>
    </p:spTree>
    <p:extLst>
      <p:ext uri="{BB962C8B-B14F-4D97-AF65-F5344CB8AC3E}">
        <p14:creationId xmlns:p14="http://schemas.microsoft.com/office/powerpoint/2010/main" val="3406204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You can have a counter. Once you reach the count, you do the write.</a:t>
            </a:r>
          </a:p>
          <a:p>
            <a:r>
              <a:rPr lang="en-US" baseline="0"/>
              <a:t>Or you can use a random generator and when you get a specific value, you do the write.</a:t>
            </a:r>
          </a:p>
          <a:p>
            <a:r>
              <a:rPr lang="en-US" baseline="0"/>
              <a:t>As you might  guess, this simple pattern is also applicable to Relational databases.</a:t>
            </a:r>
          </a:p>
          <a:p>
            <a:r>
              <a:rPr lang="mr-IN" baseline="0"/>
              <a:t>…</a:t>
            </a:r>
            <a:r>
              <a:rPr lang="en-US" baseline="0"/>
              <a:t> it is just that NoSQL people have more tricks to handle performance bottlenecks.</a:t>
            </a:r>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53</a:t>
            </a:fld>
            <a:endParaRPr lang="en-US"/>
          </a:p>
        </p:txBody>
      </p:sp>
    </p:spTree>
    <p:extLst>
      <p:ext uri="{BB962C8B-B14F-4D97-AF65-F5344CB8AC3E}">
        <p14:creationId xmlns:p14="http://schemas.microsoft.com/office/powerpoint/2010/main" val="2926545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54</a:t>
            </a:fld>
            <a:endParaRPr lang="en-US"/>
          </a:p>
        </p:txBody>
      </p:sp>
    </p:spTree>
    <p:extLst>
      <p:ext uri="{BB962C8B-B14F-4D97-AF65-F5344CB8AC3E}">
        <p14:creationId xmlns:p14="http://schemas.microsoft.com/office/powerpoint/2010/main" val="3210583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baseline="0"/>
              <a:t>Let's face it configuration management and database usually don't work well together.</a:t>
            </a:r>
          </a:p>
          <a:p>
            <a:pPr marL="0" indent="0">
              <a:buFont typeface="Arial" charset="0"/>
              <a:buNone/>
            </a:pPr>
            <a:r>
              <a:rPr lang="en-US" baseline="0"/>
              <a:t>Database tend to keep the "latest" state of your data, while "CM" systems remember everything. Those of us who checked in stupid mistakes in Git, ClearCase, </a:t>
            </a:r>
            <a:r>
              <a:rPr lang="en-US" baseline="0" err="1"/>
              <a:t>etc</a:t>
            </a:r>
            <a:r>
              <a:rPr lang="en-US" baseline="0"/>
              <a:t> know CM systems have a very long memory.</a:t>
            </a:r>
          </a:p>
          <a:p>
            <a:pPr marL="0" indent="0">
              <a:buFont typeface="Arial" charset="0"/>
              <a:buNone/>
            </a:pPr>
            <a:r>
              <a:rPr lang="en-US" baseline="0"/>
              <a:t>For this pattern, we are keeping track of the shape of the document. We are not addressing keeping track of the different contents of the document itself. This other case is solved by the Document Versioning pattern.</a:t>
            </a:r>
          </a:p>
          <a:p>
            <a:pPr marL="0" indent="0">
              <a:buFont typeface="Arial" charset="0"/>
              <a:buNone/>
            </a:pPr>
            <a:endParaRPr lang="en-US"/>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57</a:t>
            </a:fld>
            <a:endParaRPr lang="en-US"/>
          </a:p>
        </p:txBody>
      </p:sp>
    </p:spTree>
    <p:extLst>
      <p:ext uri="{BB962C8B-B14F-4D97-AF65-F5344CB8AC3E}">
        <p14:creationId xmlns:p14="http://schemas.microsoft.com/office/powerpoint/2010/main" val="3244537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Instead</a:t>
            </a:r>
            <a:r>
              <a:rPr lang="en-US" baseline="0"/>
              <a:t> of using a "version" field, we could discover the version number based on fields</a:t>
            </a:r>
            <a:endParaRPr lang="en-US"/>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58</a:t>
            </a:fld>
            <a:endParaRPr lang="en-US"/>
          </a:p>
        </p:txBody>
      </p:sp>
    </p:spTree>
    <p:extLst>
      <p:ext uri="{BB962C8B-B14F-4D97-AF65-F5344CB8AC3E}">
        <p14:creationId xmlns:p14="http://schemas.microsoft.com/office/powerpoint/2010/main" val="909048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Few million references would not even</a:t>
            </a:r>
            <a:r>
              <a:rPr lang="en-US" baseline="0"/>
              <a:t> fit into an embedded array. And if it did, you would not want to construct a query by passing a million values to the $in operator.</a:t>
            </a:r>
            <a:endParaRPr lang="en-US"/>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59</a:t>
            </a:fld>
            <a:endParaRPr lang="en-US"/>
          </a:p>
        </p:txBody>
      </p:sp>
    </p:spTree>
    <p:extLst>
      <p:ext uri="{BB962C8B-B14F-4D97-AF65-F5344CB8AC3E}">
        <p14:creationId xmlns:p14="http://schemas.microsoft.com/office/powerpoint/2010/main" val="3473246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US" baseline="0"/>
              <a:t>The bucket pattern lets you group X sub-documents into one document. When the bucket is full, you create another one.</a:t>
            </a:r>
          </a:p>
          <a:p>
            <a:pPr lvl="0">
              <a:spcBef>
                <a:spcPts val="0"/>
              </a:spcBef>
              <a:buNone/>
            </a:pPr>
            <a:endParaRPr lang="en-US" baseline="0"/>
          </a:p>
          <a:p>
            <a:pPr lvl="0">
              <a:spcBef>
                <a:spcPts val="0"/>
              </a:spcBef>
              <a:buNone/>
            </a:pPr>
            <a:r>
              <a:rPr lang="en-US" baseline="0"/>
              <a:t>Pre-allocation will be the case where you pre-create an array of cells to have the reads and writes easily access the elements. This is a very important pattern if you are using MMAPv1, as continuously growing an array can have a negative effect. With Wired Tiger it is not as crucial, however may make the code in the application simpler.</a:t>
            </a:r>
          </a:p>
          <a:p>
            <a:pPr lvl="0">
              <a:spcBef>
                <a:spcPts val="0"/>
              </a:spcBef>
              <a:buNone/>
            </a:pPr>
            <a:endParaRPr lang="en-US" baseline="0"/>
          </a:p>
          <a:p>
            <a:pPr lvl="0">
              <a:spcBef>
                <a:spcPts val="0"/>
              </a:spcBef>
              <a:buNone/>
            </a:pPr>
            <a:r>
              <a:rPr lang="en-US" baseline="0"/>
              <a:t>As for Trees, they are commonly represented by either having one node per document, where you can list the parent, the children, the ancestors, or a combination of those</a:t>
            </a:r>
            <a:endParaRPr lang="en"/>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62</a:t>
            </a:fld>
            <a:endParaRPr lang="en-US"/>
          </a:p>
        </p:txBody>
      </p:sp>
    </p:spTree>
    <p:extLst>
      <p:ext uri="{BB962C8B-B14F-4D97-AF65-F5344CB8AC3E}">
        <p14:creationId xmlns:p14="http://schemas.microsoft.com/office/powerpoint/2010/main" val="3868106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65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rtl="0">
              <a:spcBef>
                <a:spcPts val="0"/>
              </a:spcBef>
              <a:buFont typeface="Arial" charset="0"/>
              <a:buChar char="•"/>
            </a:pPr>
            <a:r>
              <a:rPr lang="en-US"/>
              <a:t>10 years of experience, building schema with the document model</a:t>
            </a:r>
          </a:p>
          <a:p>
            <a:pPr marL="171450" lvl="0" indent="-171450" rtl="0">
              <a:spcBef>
                <a:spcPts val="0"/>
              </a:spcBef>
              <a:buFont typeface="Arial" charset="0"/>
              <a:buChar char="•"/>
            </a:pPr>
            <a:r>
              <a:rPr lang="en-US"/>
              <a:t>You may not know about all the solutions, however we collected those over our 10 years of working with customers.</a:t>
            </a:r>
          </a:p>
          <a:p>
            <a:pPr marL="171450" lvl="0" indent="-171450" rtl="0">
              <a:spcBef>
                <a:spcPts val="0"/>
              </a:spcBef>
              <a:buFont typeface="Arial" charset="0"/>
              <a:buChar char="•"/>
            </a:pPr>
            <a:r>
              <a:rPr lang="en-US"/>
              <a:t>If you follow this advice, good things will happen.</a:t>
            </a:r>
          </a:p>
          <a:p>
            <a:pPr marL="171450" lvl="0" indent="-171450" rtl="0">
              <a:spcBef>
                <a:spcPts val="0"/>
              </a:spcBef>
              <a:buFont typeface="Arial" charset="0"/>
              <a:buChar char="•"/>
            </a:pPr>
            <a:r>
              <a:rPr lang="en-US"/>
              <a:t>Armed with those patterns, you may feel like a </a:t>
            </a:r>
            <a:r>
              <a:rPr lang="en-US" err="1"/>
              <a:t>SuperHero</a:t>
            </a:r>
            <a:r>
              <a:rPr lang="en-US"/>
              <a:t>, more powerful</a:t>
            </a:r>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69</a:t>
            </a:fld>
            <a:endParaRPr lang="en-US"/>
          </a:p>
        </p:txBody>
      </p:sp>
    </p:spTree>
    <p:extLst>
      <p:ext uri="{BB962C8B-B14F-4D97-AF65-F5344CB8AC3E}">
        <p14:creationId xmlns:p14="http://schemas.microsoft.com/office/powerpoint/2010/main" val="2630775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0">
              <a:spcBef>
                <a:spcPts val="0"/>
              </a:spcBef>
              <a:buFontTx/>
              <a:buNone/>
            </a:pPr>
            <a:r>
              <a:rPr lang="en-US"/>
              <a:t>My goal was to introduce</a:t>
            </a:r>
            <a:r>
              <a:rPr lang="en-US" baseline="0"/>
              <a:t> you to patterns, however if you want more complete solutions to common problems, there are few good books out there. Let me point you to those 2:</a:t>
            </a:r>
            <a:endParaRPr lang="en-US"/>
          </a:p>
          <a:p>
            <a:pPr marL="457200" lvl="0" indent="-228600">
              <a:spcBef>
                <a:spcPts val="0"/>
              </a:spcBef>
              <a:buChar char="-"/>
            </a:pPr>
            <a:r>
              <a:rPr lang="en"/>
              <a:t>The Little Mongo DB Schema Design Book Paperback, by Christian </a:t>
            </a:r>
            <a:r>
              <a:rPr lang="en" err="1"/>
              <a:t>Kvalheim</a:t>
            </a:r>
            <a:endParaRPr lang="en"/>
          </a:p>
          <a:p>
            <a:pPr marL="457200" lvl="0" indent="-228600">
              <a:spcBef>
                <a:spcPts val="0"/>
              </a:spcBef>
              <a:buChar char="-"/>
            </a:pPr>
            <a:r>
              <a:rPr lang="en"/>
              <a:t>MongoDB Applied Design Patterns, by Rick Copeland</a:t>
            </a:r>
            <a:endParaRPr lang="en-US"/>
          </a:p>
          <a:p>
            <a:endParaRPr lang="en-US"/>
          </a:p>
        </p:txBody>
      </p:sp>
      <p:sp>
        <p:nvSpPr>
          <p:cNvPr id="4" name="Slide Number Placeholder 3"/>
          <p:cNvSpPr>
            <a:spLocks noGrp="1"/>
          </p:cNvSpPr>
          <p:nvPr>
            <p:ph type="sldNum" sz="quarter" idx="5"/>
          </p:nvPr>
        </p:nvSpPr>
        <p:spPr/>
        <p:txBody>
          <a:bodyPr/>
          <a:lstStyle/>
          <a:p>
            <a:fld id="{0BDD537A-5172-C44B-AEAA-2795CCEA6F99}" type="slidenum">
              <a:rPr lang="en-US" smtClean="0"/>
              <a:t>70</a:t>
            </a:fld>
            <a:endParaRPr lang="en-US"/>
          </a:p>
        </p:txBody>
      </p:sp>
    </p:spTree>
    <p:extLst>
      <p:ext uri="{BB962C8B-B14F-4D97-AF65-F5344CB8AC3E}">
        <p14:creationId xmlns:p14="http://schemas.microsoft.com/office/powerpoint/2010/main" val="29351762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6104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3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One last topic on sharding, though:   choosing the shard key.</a:t>
            </a:r>
            <a:endParaRPr/>
          </a:p>
          <a:p>
            <a:pPr marL="0" marR="0" lvl="0" indent="0" algn="l" rtl="0">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This is important to consider at the beginning of your design because unlike the overall data model which is flexible, the shard key cannot be changed once data begins to flow into the database.</a:t>
            </a:r>
            <a:endParaRPr/>
          </a:p>
          <a:p>
            <a:pPr marL="0" marR="0" lvl="0" indent="0" algn="l" rtl="0">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Three factors influence the construction of a good shard key:  cardinality, write distribution, and query isolation.</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83" name="Google Shape;68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3971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9145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712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81457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1623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07852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Let’s explore some candidate shard keys in the context of the 3 important factors plus 2 others.</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_id:  Primary ID:   </a:t>
            </a:r>
            <a:endParaRPr dirty="0"/>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Cardinality = # of rows, so that’s nice and high.</a:t>
            </a:r>
            <a:endParaRPr dirty="0"/>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Write distribution:   potentially too closely clustered on one shard, making it “hot”.</a:t>
            </a:r>
            <a:endParaRPr dirty="0"/>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Query isolation:  Turns into scatter gather, which impacts linear scaling of cluster.</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Hash(_id):</a:t>
            </a:r>
            <a:endParaRPr dirty="0"/>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Cardinality = # of rows assuming the hash function is good, so that’s nice and high.</a:t>
            </a:r>
            <a:endParaRPr dirty="0"/>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Write distribution:   Probably nicely distributes writes across the cluster, but at the expense of….</a:t>
            </a:r>
            <a:endParaRPr dirty="0"/>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Query isolation:  Almost guarantees no isolation of query</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Asset_id:  </a:t>
            </a:r>
            <a:endParaRPr dirty="0"/>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Cardinality = Many docs but not terrible</a:t>
            </a:r>
            <a:endParaRPr dirty="0"/>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Write distribution:   Well distributed</a:t>
            </a:r>
            <a:endParaRPr dirty="0"/>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Query isolation:   Well isolated; we now can support excellent concurrent queryability at scale</a:t>
            </a:r>
            <a:endParaRPr dirty="0"/>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Reliability:   Losing an entire shard (INCLUDING REPLICAS!) means a well defined set of assets become unavailable instead of at least a few of the inputs (based on _id or hash(_id)) from ALL the assets becoming unavailable.</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 sz="1200" b="0" i="0" u="none" strike="noStrike" cap="none" dirty="0">
                <a:solidFill>
                  <a:schemeClr val="dk1"/>
                </a:solidFill>
                <a:latin typeface="Calibri"/>
                <a:ea typeface="Calibri"/>
                <a:cs typeface="Calibri"/>
                <a:sym typeface="Calibri"/>
              </a:rPr>
              <a:t>Asset_id + timestamp:</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690" name="Google Shape;69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2466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779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530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1635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7446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045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77637" y="729155"/>
            <a:ext cx="10236726" cy="110491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3200"/>
              <a:buFont typeface="Barlow SemiBold"/>
              <a:buNone/>
              <a:defRPr sz="3200" b="0">
                <a:solidFill>
                  <a:schemeClr val="lt1"/>
                </a:solidFill>
                <a:latin typeface="Barlow SemiBold"/>
                <a:ea typeface="Barlow SemiBold"/>
                <a:cs typeface="Barlow SemiBold"/>
                <a:sym typeface="Barlow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976113" y="1834070"/>
            <a:ext cx="10236726" cy="804355"/>
          </a:xfrm>
          <a:prstGeom prst="rect">
            <a:avLst/>
          </a:prstGeom>
          <a:noFill/>
          <a:ln>
            <a:noFill/>
          </a:ln>
        </p:spPr>
        <p:txBody>
          <a:bodyPr spcFirstLastPara="1" wrap="square" lIns="0" tIns="45700" rIns="0" bIns="45700" anchor="t" anchorCtr="0">
            <a:noAutofit/>
          </a:bodyPr>
          <a:lstStyle>
            <a:lvl1pPr lvl="0" algn="l">
              <a:lnSpc>
                <a:spcPct val="100000"/>
              </a:lnSpc>
              <a:spcBef>
                <a:spcPts val="0"/>
              </a:spcBef>
              <a:spcAft>
                <a:spcPts val="0"/>
              </a:spcAft>
              <a:buClr>
                <a:schemeClr val="accent3"/>
              </a:buClr>
              <a:buSzPts val="1800"/>
              <a:buNone/>
              <a:defRPr sz="1800" b="1">
                <a:solidFill>
                  <a:schemeClr val="accent3"/>
                </a:solidFill>
                <a:latin typeface="Barlow SemiBold"/>
                <a:ea typeface="Barlow SemiBold"/>
                <a:cs typeface="Barlow SemiBold"/>
                <a:sym typeface="Barlow SemiBold"/>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600"/>
              </a:spcBef>
              <a:spcAft>
                <a:spcPts val="0"/>
              </a:spcAft>
              <a:buClr>
                <a:schemeClr val="dk2"/>
              </a:buClr>
              <a:buSzPts val="1350"/>
              <a:buNone/>
              <a:defRPr sz="1800"/>
            </a:lvl3pPr>
            <a:lvl4pPr lvl="3" algn="ctr">
              <a:lnSpc>
                <a:spcPct val="100000"/>
              </a:lnSpc>
              <a:spcBef>
                <a:spcPts val="6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8" name="Google Shape;18;p2"/>
          <p:cNvGrpSpPr/>
          <p:nvPr/>
        </p:nvGrpSpPr>
        <p:grpSpPr>
          <a:xfrm>
            <a:off x="983214" y="6083799"/>
            <a:ext cx="1456411" cy="370888"/>
            <a:chOff x="972960" y="6083030"/>
            <a:chExt cx="1893335" cy="482154"/>
          </a:xfrm>
        </p:grpSpPr>
        <p:sp>
          <p:nvSpPr>
            <p:cNvPr id="19" name="Google Shape;19;p2"/>
            <p:cNvSpPr/>
            <p:nvPr/>
          </p:nvSpPr>
          <p:spPr>
            <a:xfrm>
              <a:off x="972960" y="6083030"/>
              <a:ext cx="217747" cy="426606"/>
            </a:xfrm>
            <a:custGeom>
              <a:avLst/>
              <a:gdLst/>
              <a:ahLst/>
              <a:cxnLst/>
              <a:rect l="l" t="t" r="r" b="b"/>
              <a:pathLst>
                <a:path w="217746" h="426606" extrusionOk="0">
                  <a:moveTo>
                    <a:pt x="213345" y="193084"/>
                  </a:moveTo>
                  <a:cubicBezTo>
                    <a:pt x="188016" y="81988"/>
                    <a:pt x="128913" y="45549"/>
                    <a:pt x="122247" y="31773"/>
                  </a:cubicBezTo>
                  <a:cubicBezTo>
                    <a:pt x="116915" y="23330"/>
                    <a:pt x="112026" y="13998"/>
                    <a:pt x="108027" y="4666"/>
                  </a:cubicBezTo>
                  <a:cubicBezTo>
                    <a:pt x="108027" y="4222"/>
                    <a:pt x="107583" y="3777"/>
                    <a:pt x="107583" y="3333"/>
                  </a:cubicBezTo>
                  <a:cubicBezTo>
                    <a:pt x="106694" y="13109"/>
                    <a:pt x="106249" y="17109"/>
                    <a:pt x="97362" y="26885"/>
                  </a:cubicBezTo>
                  <a:cubicBezTo>
                    <a:pt x="83142" y="37995"/>
                    <a:pt x="9374" y="100208"/>
                    <a:pt x="3597" y="225968"/>
                  </a:cubicBezTo>
                  <a:cubicBezTo>
                    <a:pt x="-2180" y="343285"/>
                    <a:pt x="88474" y="413497"/>
                    <a:pt x="100917" y="422384"/>
                  </a:cubicBezTo>
                  <a:lnTo>
                    <a:pt x="102250" y="423273"/>
                  </a:lnTo>
                  <a:cubicBezTo>
                    <a:pt x="105805" y="415274"/>
                    <a:pt x="109360" y="392167"/>
                    <a:pt x="111582" y="361060"/>
                  </a:cubicBezTo>
                  <a:cubicBezTo>
                    <a:pt x="112026" y="386390"/>
                    <a:pt x="115581" y="413497"/>
                    <a:pt x="128468" y="419274"/>
                  </a:cubicBezTo>
                  <a:lnTo>
                    <a:pt x="129357" y="418829"/>
                  </a:lnTo>
                  <a:cubicBezTo>
                    <a:pt x="134690" y="414830"/>
                    <a:pt x="140022" y="410831"/>
                    <a:pt x="144911" y="405942"/>
                  </a:cubicBezTo>
                  <a:cubicBezTo>
                    <a:pt x="175128" y="377946"/>
                    <a:pt x="233342" y="307734"/>
                    <a:pt x="213345" y="193084"/>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071877" y="6440757"/>
              <a:ext cx="31107" cy="124427"/>
            </a:xfrm>
            <a:custGeom>
              <a:avLst/>
              <a:gdLst/>
              <a:ahLst/>
              <a:cxnLst/>
              <a:rect l="l" t="t" r="r" b="b"/>
              <a:pathLst>
                <a:path w="31106" h="124426" extrusionOk="0">
                  <a:moveTo>
                    <a:pt x="12665" y="3333"/>
                  </a:moveTo>
                  <a:cubicBezTo>
                    <a:pt x="10443" y="34884"/>
                    <a:pt x="6444" y="57547"/>
                    <a:pt x="3333" y="65546"/>
                  </a:cubicBezTo>
                  <a:cubicBezTo>
                    <a:pt x="3333" y="65546"/>
                    <a:pt x="7332" y="93098"/>
                    <a:pt x="9999" y="122427"/>
                  </a:cubicBezTo>
                  <a:lnTo>
                    <a:pt x="19775" y="122427"/>
                  </a:lnTo>
                  <a:cubicBezTo>
                    <a:pt x="21997" y="101986"/>
                    <a:pt x="25552" y="81544"/>
                    <a:pt x="29996" y="61547"/>
                  </a:cubicBezTo>
                  <a:cubicBezTo>
                    <a:pt x="16664" y="55770"/>
                    <a:pt x="13109" y="28663"/>
                    <a:pt x="12665" y="3333"/>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1077654" y="6084363"/>
              <a:ext cx="115539" cy="417718"/>
            </a:xfrm>
            <a:custGeom>
              <a:avLst/>
              <a:gdLst/>
              <a:ahLst/>
              <a:cxnLst/>
              <a:rect l="l" t="t" r="r" b="b"/>
              <a:pathLst>
                <a:path w="115539" h="417718" extrusionOk="0">
                  <a:moveTo>
                    <a:pt x="108651" y="191751"/>
                  </a:moveTo>
                  <a:cubicBezTo>
                    <a:pt x="83321" y="80655"/>
                    <a:pt x="24219" y="44216"/>
                    <a:pt x="17553" y="30440"/>
                  </a:cubicBezTo>
                  <a:cubicBezTo>
                    <a:pt x="12220" y="21997"/>
                    <a:pt x="7332" y="12665"/>
                    <a:pt x="3333" y="3333"/>
                  </a:cubicBezTo>
                  <a:cubicBezTo>
                    <a:pt x="9110" y="26441"/>
                    <a:pt x="8221" y="212192"/>
                    <a:pt x="9110" y="234411"/>
                  </a:cubicBezTo>
                  <a:cubicBezTo>
                    <a:pt x="10443" y="276183"/>
                    <a:pt x="9554" y="318399"/>
                    <a:pt x="6444" y="360171"/>
                  </a:cubicBezTo>
                  <a:cubicBezTo>
                    <a:pt x="6888" y="385501"/>
                    <a:pt x="10887" y="412608"/>
                    <a:pt x="23330" y="418385"/>
                  </a:cubicBezTo>
                  <a:lnTo>
                    <a:pt x="24219" y="417941"/>
                  </a:lnTo>
                  <a:cubicBezTo>
                    <a:pt x="29551" y="413941"/>
                    <a:pt x="34884" y="409942"/>
                    <a:pt x="39772" y="405054"/>
                  </a:cubicBezTo>
                  <a:lnTo>
                    <a:pt x="40216" y="404609"/>
                  </a:lnTo>
                  <a:cubicBezTo>
                    <a:pt x="70434" y="376613"/>
                    <a:pt x="128648" y="306401"/>
                    <a:pt x="108651" y="191751"/>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1077654" y="6084363"/>
              <a:ext cx="115539" cy="417718"/>
            </a:xfrm>
            <a:custGeom>
              <a:avLst/>
              <a:gdLst/>
              <a:ahLst/>
              <a:cxnLst/>
              <a:rect l="l" t="t" r="r" b="b"/>
              <a:pathLst>
                <a:path w="115539" h="417718" extrusionOk="0">
                  <a:moveTo>
                    <a:pt x="108651" y="191751"/>
                  </a:moveTo>
                  <a:cubicBezTo>
                    <a:pt x="83321" y="80655"/>
                    <a:pt x="24219" y="44216"/>
                    <a:pt x="17553" y="30440"/>
                  </a:cubicBezTo>
                  <a:cubicBezTo>
                    <a:pt x="12220" y="21997"/>
                    <a:pt x="7332" y="12665"/>
                    <a:pt x="3333" y="3333"/>
                  </a:cubicBezTo>
                  <a:cubicBezTo>
                    <a:pt x="9110" y="26441"/>
                    <a:pt x="8221" y="212192"/>
                    <a:pt x="9110" y="234411"/>
                  </a:cubicBezTo>
                  <a:cubicBezTo>
                    <a:pt x="10443" y="276183"/>
                    <a:pt x="9554" y="318399"/>
                    <a:pt x="6444" y="360171"/>
                  </a:cubicBezTo>
                  <a:cubicBezTo>
                    <a:pt x="6888" y="385501"/>
                    <a:pt x="10887" y="412608"/>
                    <a:pt x="23330" y="418385"/>
                  </a:cubicBezTo>
                  <a:lnTo>
                    <a:pt x="24219" y="417941"/>
                  </a:lnTo>
                  <a:cubicBezTo>
                    <a:pt x="29551" y="413941"/>
                    <a:pt x="34884" y="409942"/>
                    <a:pt x="39772" y="405054"/>
                  </a:cubicBezTo>
                  <a:lnTo>
                    <a:pt x="40216" y="404609"/>
                  </a:lnTo>
                  <a:cubicBezTo>
                    <a:pt x="70434" y="376613"/>
                    <a:pt x="128648" y="306401"/>
                    <a:pt x="108651" y="191751"/>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2808525" y="6411879"/>
              <a:ext cx="57770" cy="57770"/>
            </a:xfrm>
            <a:custGeom>
              <a:avLst/>
              <a:gdLst/>
              <a:ahLst/>
              <a:cxnLst/>
              <a:rect l="l" t="t" r="r" b="b"/>
              <a:pathLst>
                <a:path w="57769" h="57769" extrusionOk="0">
                  <a:moveTo>
                    <a:pt x="30434" y="59319"/>
                  </a:moveTo>
                  <a:cubicBezTo>
                    <a:pt x="14436" y="59319"/>
                    <a:pt x="1549" y="46432"/>
                    <a:pt x="1549" y="30434"/>
                  </a:cubicBezTo>
                  <a:cubicBezTo>
                    <a:pt x="1549" y="14436"/>
                    <a:pt x="14436" y="1549"/>
                    <a:pt x="30434" y="1549"/>
                  </a:cubicBezTo>
                  <a:cubicBezTo>
                    <a:pt x="45987" y="1549"/>
                    <a:pt x="58874" y="13992"/>
                    <a:pt x="59319" y="29989"/>
                  </a:cubicBezTo>
                  <a:cubicBezTo>
                    <a:pt x="59763" y="45543"/>
                    <a:pt x="47320" y="58874"/>
                    <a:pt x="31767" y="58874"/>
                  </a:cubicBezTo>
                  <a:cubicBezTo>
                    <a:pt x="30878" y="59319"/>
                    <a:pt x="30878" y="59319"/>
                    <a:pt x="30434" y="59319"/>
                  </a:cubicBezTo>
                  <a:close/>
                  <a:moveTo>
                    <a:pt x="30434" y="4660"/>
                  </a:moveTo>
                  <a:cubicBezTo>
                    <a:pt x="16214" y="4660"/>
                    <a:pt x="4215" y="16214"/>
                    <a:pt x="4215" y="30434"/>
                  </a:cubicBezTo>
                  <a:cubicBezTo>
                    <a:pt x="4215" y="44654"/>
                    <a:pt x="15769" y="56652"/>
                    <a:pt x="29989" y="56652"/>
                  </a:cubicBezTo>
                  <a:cubicBezTo>
                    <a:pt x="44210" y="56652"/>
                    <a:pt x="56208" y="45098"/>
                    <a:pt x="56208" y="30878"/>
                  </a:cubicBezTo>
                  <a:cubicBezTo>
                    <a:pt x="56208" y="30878"/>
                    <a:pt x="56208" y="30878"/>
                    <a:pt x="56208" y="30878"/>
                  </a:cubicBezTo>
                  <a:cubicBezTo>
                    <a:pt x="56652" y="16658"/>
                    <a:pt x="45098" y="5104"/>
                    <a:pt x="30878" y="4660"/>
                  </a:cubicBezTo>
                  <a:cubicBezTo>
                    <a:pt x="30878" y="4660"/>
                    <a:pt x="30434" y="4660"/>
                    <a:pt x="30434" y="4660"/>
                  </a:cubicBezTo>
                  <a:lnTo>
                    <a:pt x="30434" y="4660"/>
                  </a:lnTo>
                  <a:close/>
                  <a:moveTo>
                    <a:pt x="37100" y="49098"/>
                  </a:moveTo>
                  <a:lnTo>
                    <a:pt x="29545" y="33100"/>
                  </a:lnTo>
                  <a:lnTo>
                    <a:pt x="23768" y="33100"/>
                  </a:lnTo>
                  <a:lnTo>
                    <a:pt x="23768" y="49098"/>
                  </a:lnTo>
                  <a:lnTo>
                    <a:pt x="19324" y="49098"/>
                  </a:lnTo>
                  <a:lnTo>
                    <a:pt x="19324" y="12659"/>
                  </a:lnTo>
                  <a:lnTo>
                    <a:pt x="29989" y="12659"/>
                  </a:lnTo>
                  <a:cubicBezTo>
                    <a:pt x="37988" y="12659"/>
                    <a:pt x="41099" y="16214"/>
                    <a:pt x="41099" y="22879"/>
                  </a:cubicBezTo>
                  <a:cubicBezTo>
                    <a:pt x="41543" y="27323"/>
                    <a:pt x="38433" y="31767"/>
                    <a:pt x="33989" y="32656"/>
                  </a:cubicBezTo>
                  <a:lnTo>
                    <a:pt x="41543" y="49098"/>
                  </a:lnTo>
                  <a:lnTo>
                    <a:pt x="37100" y="49098"/>
                  </a:lnTo>
                  <a:close/>
                  <a:moveTo>
                    <a:pt x="23768" y="29101"/>
                  </a:moveTo>
                  <a:lnTo>
                    <a:pt x="29989" y="29101"/>
                  </a:lnTo>
                  <a:cubicBezTo>
                    <a:pt x="34878" y="29101"/>
                    <a:pt x="37100" y="27323"/>
                    <a:pt x="37100" y="22879"/>
                  </a:cubicBezTo>
                  <a:cubicBezTo>
                    <a:pt x="37100" y="18436"/>
                    <a:pt x="35322" y="16658"/>
                    <a:pt x="29545" y="16658"/>
                  </a:cubicBezTo>
                  <a:lnTo>
                    <a:pt x="23768" y="16658"/>
                  </a:lnTo>
                  <a:lnTo>
                    <a:pt x="23768" y="2910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2330173" y="6240347"/>
              <a:ext cx="239966" cy="231078"/>
            </a:xfrm>
            <a:custGeom>
              <a:avLst/>
              <a:gdLst/>
              <a:ahLst/>
              <a:cxnLst/>
              <a:rect l="l" t="t" r="r" b="b"/>
              <a:pathLst>
                <a:path w="239965" h="231078" extrusionOk="0">
                  <a:moveTo>
                    <a:pt x="81736" y="204631"/>
                  </a:moveTo>
                  <a:cubicBezTo>
                    <a:pt x="89734" y="210853"/>
                    <a:pt x="104843" y="213519"/>
                    <a:pt x="118619" y="213519"/>
                  </a:cubicBezTo>
                  <a:cubicBezTo>
                    <a:pt x="136394" y="213519"/>
                    <a:pt x="153725" y="210408"/>
                    <a:pt x="170612" y="194855"/>
                  </a:cubicBezTo>
                  <a:cubicBezTo>
                    <a:pt x="187498" y="179302"/>
                    <a:pt x="199941" y="154861"/>
                    <a:pt x="199941" y="116644"/>
                  </a:cubicBezTo>
                  <a:cubicBezTo>
                    <a:pt x="199941" y="79760"/>
                    <a:pt x="185721" y="49987"/>
                    <a:pt x="157280" y="32211"/>
                  </a:cubicBezTo>
                  <a:cubicBezTo>
                    <a:pt x="140838" y="21991"/>
                    <a:pt x="119952" y="17991"/>
                    <a:pt x="95956" y="17991"/>
                  </a:cubicBezTo>
                  <a:cubicBezTo>
                    <a:pt x="89734" y="17547"/>
                    <a:pt x="83513" y="18436"/>
                    <a:pt x="77736" y="20213"/>
                  </a:cubicBezTo>
                  <a:cubicBezTo>
                    <a:pt x="75958" y="21546"/>
                    <a:pt x="75070" y="23324"/>
                    <a:pt x="74181" y="25546"/>
                  </a:cubicBezTo>
                  <a:cubicBezTo>
                    <a:pt x="73292" y="32211"/>
                    <a:pt x="73292" y="81982"/>
                    <a:pt x="73292" y="111756"/>
                  </a:cubicBezTo>
                  <a:cubicBezTo>
                    <a:pt x="73292" y="141974"/>
                    <a:pt x="73292" y="184634"/>
                    <a:pt x="74181" y="189522"/>
                  </a:cubicBezTo>
                  <a:cubicBezTo>
                    <a:pt x="74625" y="195299"/>
                    <a:pt x="77292" y="201076"/>
                    <a:pt x="81736" y="204631"/>
                  </a:cubicBezTo>
                  <a:moveTo>
                    <a:pt x="7968" y="1549"/>
                  </a:moveTo>
                  <a:cubicBezTo>
                    <a:pt x="14190" y="1549"/>
                    <a:pt x="38186" y="2438"/>
                    <a:pt x="49296" y="2438"/>
                  </a:cubicBezTo>
                  <a:cubicBezTo>
                    <a:pt x="69737" y="2438"/>
                    <a:pt x="84402" y="1549"/>
                    <a:pt x="123063" y="1549"/>
                  </a:cubicBezTo>
                  <a:cubicBezTo>
                    <a:pt x="155503" y="1549"/>
                    <a:pt x="183054" y="10437"/>
                    <a:pt x="202607" y="27323"/>
                  </a:cubicBezTo>
                  <a:cubicBezTo>
                    <a:pt x="226159" y="47765"/>
                    <a:pt x="238602" y="76205"/>
                    <a:pt x="238602" y="110867"/>
                  </a:cubicBezTo>
                  <a:cubicBezTo>
                    <a:pt x="238602" y="160193"/>
                    <a:pt x="215939" y="188634"/>
                    <a:pt x="193720" y="204631"/>
                  </a:cubicBezTo>
                  <a:cubicBezTo>
                    <a:pt x="171056" y="221518"/>
                    <a:pt x="142171" y="230850"/>
                    <a:pt x="100399" y="230850"/>
                  </a:cubicBezTo>
                  <a:cubicBezTo>
                    <a:pt x="78180" y="230850"/>
                    <a:pt x="40408" y="229961"/>
                    <a:pt x="8413" y="229517"/>
                  </a:cubicBezTo>
                  <a:lnTo>
                    <a:pt x="7968" y="229517"/>
                  </a:lnTo>
                  <a:cubicBezTo>
                    <a:pt x="6635" y="226406"/>
                    <a:pt x="10635" y="215296"/>
                    <a:pt x="13301" y="214852"/>
                  </a:cubicBezTo>
                  <a:cubicBezTo>
                    <a:pt x="18189" y="214852"/>
                    <a:pt x="23522" y="213519"/>
                    <a:pt x="28410" y="211741"/>
                  </a:cubicBezTo>
                  <a:cubicBezTo>
                    <a:pt x="35076" y="209075"/>
                    <a:pt x="36853" y="205520"/>
                    <a:pt x="37297" y="193522"/>
                  </a:cubicBezTo>
                  <a:cubicBezTo>
                    <a:pt x="38630" y="170858"/>
                    <a:pt x="38186" y="143751"/>
                    <a:pt x="38186" y="113089"/>
                  </a:cubicBezTo>
                  <a:cubicBezTo>
                    <a:pt x="38186" y="91314"/>
                    <a:pt x="38630" y="48209"/>
                    <a:pt x="37742" y="34878"/>
                  </a:cubicBezTo>
                  <a:cubicBezTo>
                    <a:pt x="36409" y="23768"/>
                    <a:pt x="31965" y="20657"/>
                    <a:pt x="22188" y="18436"/>
                  </a:cubicBezTo>
                  <a:cubicBezTo>
                    <a:pt x="17300" y="17547"/>
                    <a:pt x="10635" y="16214"/>
                    <a:pt x="1747" y="15325"/>
                  </a:cubicBezTo>
                  <a:cubicBezTo>
                    <a:pt x="414" y="13547"/>
                    <a:pt x="6191" y="3771"/>
                    <a:pt x="7968" y="15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2586448" y="6241236"/>
              <a:ext cx="195528" cy="231078"/>
            </a:xfrm>
            <a:custGeom>
              <a:avLst/>
              <a:gdLst/>
              <a:ahLst/>
              <a:cxnLst/>
              <a:rect l="l" t="t" r="r" b="b"/>
              <a:pathLst>
                <a:path w="195527" h="231078" extrusionOk="0">
                  <a:moveTo>
                    <a:pt x="73870" y="19324"/>
                  </a:moveTo>
                  <a:cubicBezTo>
                    <a:pt x="72537" y="19769"/>
                    <a:pt x="70315" y="23324"/>
                    <a:pt x="70315" y="25101"/>
                  </a:cubicBezTo>
                  <a:cubicBezTo>
                    <a:pt x="69870" y="38433"/>
                    <a:pt x="69426" y="72650"/>
                    <a:pt x="69426" y="96202"/>
                  </a:cubicBezTo>
                  <a:cubicBezTo>
                    <a:pt x="69426" y="97091"/>
                    <a:pt x="70315" y="97980"/>
                    <a:pt x="71204" y="97980"/>
                  </a:cubicBezTo>
                  <a:cubicBezTo>
                    <a:pt x="76092" y="98424"/>
                    <a:pt x="87646" y="98869"/>
                    <a:pt x="97866" y="98869"/>
                  </a:cubicBezTo>
                  <a:cubicBezTo>
                    <a:pt x="112087" y="98869"/>
                    <a:pt x="120086" y="97091"/>
                    <a:pt x="124529" y="94869"/>
                  </a:cubicBezTo>
                  <a:cubicBezTo>
                    <a:pt x="136528" y="89092"/>
                    <a:pt x="141860" y="76205"/>
                    <a:pt x="141860" y="62429"/>
                  </a:cubicBezTo>
                  <a:cubicBezTo>
                    <a:pt x="141860" y="30434"/>
                    <a:pt x="119641" y="18436"/>
                    <a:pt x="86757" y="18436"/>
                  </a:cubicBezTo>
                  <a:cubicBezTo>
                    <a:pt x="83202" y="18436"/>
                    <a:pt x="78758" y="18436"/>
                    <a:pt x="73870" y="19324"/>
                  </a:cubicBezTo>
                  <a:moveTo>
                    <a:pt x="157858" y="165081"/>
                  </a:moveTo>
                  <a:cubicBezTo>
                    <a:pt x="157858" y="133086"/>
                    <a:pt x="134306" y="114866"/>
                    <a:pt x="91201" y="114866"/>
                  </a:cubicBezTo>
                  <a:cubicBezTo>
                    <a:pt x="84979" y="114422"/>
                    <a:pt x="78758" y="114866"/>
                    <a:pt x="72537" y="115311"/>
                  </a:cubicBezTo>
                  <a:cubicBezTo>
                    <a:pt x="71204" y="115755"/>
                    <a:pt x="70315" y="116644"/>
                    <a:pt x="70315" y="117088"/>
                  </a:cubicBezTo>
                  <a:cubicBezTo>
                    <a:pt x="70315" y="140196"/>
                    <a:pt x="69870" y="177080"/>
                    <a:pt x="71204" y="191744"/>
                  </a:cubicBezTo>
                  <a:cubicBezTo>
                    <a:pt x="72092" y="197966"/>
                    <a:pt x="76536" y="206853"/>
                    <a:pt x="81869" y="209520"/>
                  </a:cubicBezTo>
                  <a:cubicBezTo>
                    <a:pt x="87646" y="212630"/>
                    <a:pt x="100977" y="213519"/>
                    <a:pt x="110309" y="213519"/>
                  </a:cubicBezTo>
                  <a:cubicBezTo>
                    <a:pt x="135639" y="213519"/>
                    <a:pt x="157858" y="199299"/>
                    <a:pt x="157858" y="165081"/>
                  </a:cubicBezTo>
                  <a:moveTo>
                    <a:pt x="7213" y="1549"/>
                  </a:moveTo>
                  <a:cubicBezTo>
                    <a:pt x="10768" y="1549"/>
                    <a:pt x="20544" y="2882"/>
                    <a:pt x="45430" y="2882"/>
                  </a:cubicBezTo>
                  <a:cubicBezTo>
                    <a:pt x="68982" y="2882"/>
                    <a:pt x="88090" y="1993"/>
                    <a:pt x="111198" y="1993"/>
                  </a:cubicBezTo>
                  <a:cubicBezTo>
                    <a:pt x="139638" y="1993"/>
                    <a:pt x="178744" y="12214"/>
                    <a:pt x="178744" y="54430"/>
                  </a:cubicBezTo>
                  <a:cubicBezTo>
                    <a:pt x="178744" y="75316"/>
                    <a:pt x="164079" y="92203"/>
                    <a:pt x="144971" y="100202"/>
                  </a:cubicBezTo>
                  <a:cubicBezTo>
                    <a:pt x="143638" y="100646"/>
                    <a:pt x="143638" y="101535"/>
                    <a:pt x="144971" y="101535"/>
                  </a:cubicBezTo>
                  <a:cubicBezTo>
                    <a:pt x="172523" y="108645"/>
                    <a:pt x="196519" y="125087"/>
                    <a:pt x="196519" y="157527"/>
                  </a:cubicBezTo>
                  <a:cubicBezTo>
                    <a:pt x="196519" y="189078"/>
                    <a:pt x="176966" y="208631"/>
                    <a:pt x="148526" y="221073"/>
                  </a:cubicBezTo>
                  <a:cubicBezTo>
                    <a:pt x="131195" y="228628"/>
                    <a:pt x="109865" y="231294"/>
                    <a:pt x="88090" y="231294"/>
                  </a:cubicBezTo>
                  <a:cubicBezTo>
                    <a:pt x="71648" y="231294"/>
                    <a:pt x="26765" y="229517"/>
                    <a:pt x="2324" y="229961"/>
                  </a:cubicBezTo>
                  <a:cubicBezTo>
                    <a:pt x="-342" y="228628"/>
                    <a:pt x="4546" y="217074"/>
                    <a:pt x="6768" y="215297"/>
                  </a:cubicBezTo>
                  <a:cubicBezTo>
                    <a:pt x="12545" y="215297"/>
                    <a:pt x="17878" y="214408"/>
                    <a:pt x="23655" y="212630"/>
                  </a:cubicBezTo>
                  <a:cubicBezTo>
                    <a:pt x="32542" y="210408"/>
                    <a:pt x="33431" y="207742"/>
                    <a:pt x="34764" y="194411"/>
                  </a:cubicBezTo>
                  <a:cubicBezTo>
                    <a:pt x="35653" y="182857"/>
                    <a:pt x="35653" y="142418"/>
                    <a:pt x="35653" y="113533"/>
                  </a:cubicBezTo>
                  <a:cubicBezTo>
                    <a:pt x="35653" y="73983"/>
                    <a:pt x="36097" y="47320"/>
                    <a:pt x="35653" y="34433"/>
                  </a:cubicBezTo>
                  <a:cubicBezTo>
                    <a:pt x="35209" y="24213"/>
                    <a:pt x="31654" y="21102"/>
                    <a:pt x="24544" y="18880"/>
                  </a:cubicBezTo>
                  <a:cubicBezTo>
                    <a:pt x="18767" y="17547"/>
                    <a:pt x="9879" y="16658"/>
                    <a:pt x="2324" y="15769"/>
                  </a:cubicBezTo>
                  <a:cubicBezTo>
                    <a:pt x="-342" y="13992"/>
                    <a:pt x="4991" y="2882"/>
                    <a:pt x="7213" y="15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1263412" y="6316781"/>
              <a:ext cx="275516" cy="155533"/>
            </a:xfrm>
            <a:custGeom>
              <a:avLst/>
              <a:gdLst/>
              <a:ahLst/>
              <a:cxnLst/>
              <a:rect l="l" t="t" r="r" b="b"/>
              <a:pathLst>
                <a:path w="275516" h="155533" extrusionOk="0">
                  <a:moveTo>
                    <a:pt x="5104" y="154416"/>
                  </a:moveTo>
                  <a:cubicBezTo>
                    <a:pt x="4215" y="152194"/>
                    <a:pt x="3771" y="149528"/>
                    <a:pt x="3771" y="147306"/>
                  </a:cubicBezTo>
                  <a:cubicBezTo>
                    <a:pt x="3771" y="145529"/>
                    <a:pt x="4215" y="143751"/>
                    <a:pt x="5104" y="142418"/>
                  </a:cubicBezTo>
                  <a:cubicBezTo>
                    <a:pt x="9992" y="141529"/>
                    <a:pt x="14436" y="140640"/>
                    <a:pt x="19324" y="139307"/>
                  </a:cubicBezTo>
                  <a:cubicBezTo>
                    <a:pt x="25990" y="137530"/>
                    <a:pt x="28212" y="133975"/>
                    <a:pt x="28656" y="125976"/>
                  </a:cubicBezTo>
                  <a:cubicBezTo>
                    <a:pt x="29545" y="106423"/>
                    <a:pt x="29989" y="69095"/>
                    <a:pt x="29545" y="43321"/>
                  </a:cubicBezTo>
                  <a:lnTo>
                    <a:pt x="29545" y="42432"/>
                  </a:lnTo>
                  <a:cubicBezTo>
                    <a:pt x="29989" y="38877"/>
                    <a:pt x="28656" y="35322"/>
                    <a:pt x="25990" y="33100"/>
                  </a:cubicBezTo>
                  <a:cubicBezTo>
                    <a:pt x="19769" y="29101"/>
                    <a:pt x="13103" y="26434"/>
                    <a:pt x="6437" y="24657"/>
                  </a:cubicBezTo>
                  <a:cubicBezTo>
                    <a:pt x="3327" y="23768"/>
                    <a:pt x="1549" y="21991"/>
                    <a:pt x="1549" y="20213"/>
                  </a:cubicBezTo>
                  <a:cubicBezTo>
                    <a:pt x="1549" y="18436"/>
                    <a:pt x="3771" y="16214"/>
                    <a:pt x="7770" y="15325"/>
                  </a:cubicBezTo>
                  <a:cubicBezTo>
                    <a:pt x="24657" y="12659"/>
                    <a:pt x="41543" y="8659"/>
                    <a:pt x="57541" y="2438"/>
                  </a:cubicBezTo>
                  <a:cubicBezTo>
                    <a:pt x="58874" y="3771"/>
                    <a:pt x="59319" y="5548"/>
                    <a:pt x="59319" y="7326"/>
                  </a:cubicBezTo>
                  <a:cubicBezTo>
                    <a:pt x="59319" y="8659"/>
                    <a:pt x="59319" y="9548"/>
                    <a:pt x="58874" y="10881"/>
                  </a:cubicBezTo>
                  <a:cubicBezTo>
                    <a:pt x="58430" y="14436"/>
                    <a:pt x="57985" y="18880"/>
                    <a:pt x="57985" y="22879"/>
                  </a:cubicBezTo>
                  <a:cubicBezTo>
                    <a:pt x="57985" y="24213"/>
                    <a:pt x="59319" y="25101"/>
                    <a:pt x="60652" y="25101"/>
                  </a:cubicBezTo>
                  <a:cubicBezTo>
                    <a:pt x="61541" y="25101"/>
                    <a:pt x="61985" y="24657"/>
                    <a:pt x="62429" y="24213"/>
                  </a:cubicBezTo>
                  <a:cubicBezTo>
                    <a:pt x="83315" y="7770"/>
                    <a:pt x="101979" y="1993"/>
                    <a:pt x="111756" y="1993"/>
                  </a:cubicBezTo>
                  <a:cubicBezTo>
                    <a:pt x="127753" y="1993"/>
                    <a:pt x="139752" y="9548"/>
                    <a:pt x="149528" y="25101"/>
                  </a:cubicBezTo>
                  <a:cubicBezTo>
                    <a:pt x="149972" y="25990"/>
                    <a:pt x="150861" y="26434"/>
                    <a:pt x="151750" y="26434"/>
                  </a:cubicBezTo>
                  <a:cubicBezTo>
                    <a:pt x="152639" y="26434"/>
                    <a:pt x="153527" y="25990"/>
                    <a:pt x="153527" y="25101"/>
                  </a:cubicBezTo>
                  <a:cubicBezTo>
                    <a:pt x="172636" y="10437"/>
                    <a:pt x="191744" y="1549"/>
                    <a:pt x="204631" y="1549"/>
                  </a:cubicBezTo>
                  <a:cubicBezTo>
                    <a:pt x="234849" y="1549"/>
                    <a:pt x="253069" y="24213"/>
                    <a:pt x="253069" y="61985"/>
                  </a:cubicBezTo>
                  <a:cubicBezTo>
                    <a:pt x="253069" y="73094"/>
                    <a:pt x="253069" y="86870"/>
                    <a:pt x="253069" y="99757"/>
                  </a:cubicBezTo>
                  <a:cubicBezTo>
                    <a:pt x="253069" y="110867"/>
                    <a:pt x="253069" y="121532"/>
                    <a:pt x="253069" y="129087"/>
                  </a:cubicBezTo>
                  <a:cubicBezTo>
                    <a:pt x="253513" y="132197"/>
                    <a:pt x="255735" y="135308"/>
                    <a:pt x="258401" y="136641"/>
                  </a:cubicBezTo>
                  <a:cubicBezTo>
                    <a:pt x="264623" y="138863"/>
                    <a:pt x="270844" y="140196"/>
                    <a:pt x="277510" y="141085"/>
                  </a:cubicBezTo>
                  <a:lnTo>
                    <a:pt x="277954" y="141085"/>
                  </a:lnTo>
                  <a:cubicBezTo>
                    <a:pt x="278399" y="145084"/>
                    <a:pt x="277510" y="149528"/>
                    <a:pt x="276177" y="153527"/>
                  </a:cubicBezTo>
                  <a:cubicBezTo>
                    <a:pt x="274399" y="153527"/>
                    <a:pt x="271288" y="153527"/>
                    <a:pt x="267733" y="153083"/>
                  </a:cubicBezTo>
                  <a:cubicBezTo>
                    <a:pt x="261512" y="152639"/>
                    <a:pt x="253069" y="152194"/>
                    <a:pt x="242848" y="152194"/>
                  </a:cubicBezTo>
                  <a:cubicBezTo>
                    <a:pt x="222851" y="152194"/>
                    <a:pt x="212186" y="152639"/>
                    <a:pt x="202409" y="153083"/>
                  </a:cubicBezTo>
                  <a:cubicBezTo>
                    <a:pt x="201521" y="149084"/>
                    <a:pt x="201521" y="144640"/>
                    <a:pt x="202409" y="140640"/>
                  </a:cubicBezTo>
                  <a:cubicBezTo>
                    <a:pt x="206409" y="139752"/>
                    <a:pt x="210853" y="138863"/>
                    <a:pt x="214852" y="137974"/>
                  </a:cubicBezTo>
                  <a:cubicBezTo>
                    <a:pt x="221073" y="135752"/>
                    <a:pt x="223295" y="133086"/>
                    <a:pt x="223295" y="124643"/>
                  </a:cubicBezTo>
                  <a:cubicBezTo>
                    <a:pt x="223295" y="118421"/>
                    <a:pt x="224628" y="65540"/>
                    <a:pt x="222407" y="52653"/>
                  </a:cubicBezTo>
                  <a:cubicBezTo>
                    <a:pt x="220629" y="35766"/>
                    <a:pt x="205964" y="23324"/>
                    <a:pt x="189078" y="24213"/>
                  </a:cubicBezTo>
                  <a:cubicBezTo>
                    <a:pt x="177080" y="25101"/>
                    <a:pt x="165526" y="29101"/>
                    <a:pt x="155749" y="36655"/>
                  </a:cubicBezTo>
                  <a:cubicBezTo>
                    <a:pt x="154861" y="37544"/>
                    <a:pt x="154416" y="38433"/>
                    <a:pt x="154416" y="39766"/>
                  </a:cubicBezTo>
                  <a:lnTo>
                    <a:pt x="154416" y="40210"/>
                  </a:lnTo>
                  <a:cubicBezTo>
                    <a:pt x="155749" y="49098"/>
                    <a:pt x="156194" y="57986"/>
                    <a:pt x="155749" y="66873"/>
                  </a:cubicBezTo>
                  <a:cubicBezTo>
                    <a:pt x="155749" y="73539"/>
                    <a:pt x="155749" y="81093"/>
                    <a:pt x="155749" y="88203"/>
                  </a:cubicBezTo>
                  <a:cubicBezTo>
                    <a:pt x="155749" y="102868"/>
                    <a:pt x="155749" y="116644"/>
                    <a:pt x="155749" y="127309"/>
                  </a:cubicBezTo>
                  <a:cubicBezTo>
                    <a:pt x="155305" y="132197"/>
                    <a:pt x="158860" y="136641"/>
                    <a:pt x="163748" y="137530"/>
                  </a:cubicBezTo>
                  <a:lnTo>
                    <a:pt x="168636" y="138863"/>
                  </a:lnTo>
                  <a:cubicBezTo>
                    <a:pt x="171747" y="139752"/>
                    <a:pt x="174413" y="140196"/>
                    <a:pt x="178857" y="141085"/>
                  </a:cubicBezTo>
                  <a:cubicBezTo>
                    <a:pt x="179746" y="144195"/>
                    <a:pt x="179746" y="147306"/>
                    <a:pt x="178857" y="150417"/>
                  </a:cubicBezTo>
                  <a:cubicBezTo>
                    <a:pt x="178857" y="151750"/>
                    <a:pt x="178413" y="152639"/>
                    <a:pt x="177524" y="153527"/>
                  </a:cubicBezTo>
                  <a:cubicBezTo>
                    <a:pt x="166415" y="153083"/>
                    <a:pt x="154861" y="152639"/>
                    <a:pt x="138419" y="152639"/>
                  </a:cubicBezTo>
                  <a:cubicBezTo>
                    <a:pt x="133530" y="152639"/>
                    <a:pt x="125087" y="152639"/>
                    <a:pt x="117977" y="153083"/>
                  </a:cubicBezTo>
                  <a:cubicBezTo>
                    <a:pt x="112200" y="153083"/>
                    <a:pt x="106423" y="153527"/>
                    <a:pt x="103312" y="153527"/>
                  </a:cubicBezTo>
                  <a:cubicBezTo>
                    <a:pt x="102424" y="151306"/>
                    <a:pt x="101979" y="149528"/>
                    <a:pt x="101979" y="147306"/>
                  </a:cubicBezTo>
                  <a:cubicBezTo>
                    <a:pt x="101535" y="145529"/>
                    <a:pt x="101979" y="143307"/>
                    <a:pt x="102424" y="141529"/>
                  </a:cubicBezTo>
                  <a:lnTo>
                    <a:pt x="106867" y="140640"/>
                  </a:lnTo>
                  <a:cubicBezTo>
                    <a:pt x="110867" y="139752"/>
                    <a:pt x="113978" y="139307"/>
                    <a:pt x="117088" y="138419"/>
                  </a:cubicBezTo>
                  <a:cubicBezTo>
                    <a:pt x="122421" y="136641"/>
                    <a:pt x="124643" y="133530"/>
                    <a:pt x="125087" y="126865"/>
                  </a:cubicBezTo>
                  <a:cubicBezTo>
                    <a:pt x="125976" y="110422"/>
                    <a:pt x="126865" y="63762"/>
                    <a:pt x="124643" y="52209"/>
                  </a:cubicBezTo>
                  <a:cubicBezTo>
                    <a:pt x="120643" y="33545"/>
                    <a:pt x="109978" y="23768"/>
                    <a:pt x="92647" y="23768"/>
                  </a:cubicBezTo>
                  <a:cubicBezTo>
                    <a:pt x="80649" y="24657"/>
                    <a:pt x="69095" y="29101"/>
                    <a:pt x="59319" y="36211"/>
                  </a:cubicBezTo>
                  <a:cubicBezTo>
                    <a:pt x="57097" y="37988"/>
                    <a:pt x="56208" y="41099"/>
                    <a:pt x="56208" y="43765"/>
                  </a:cubicBezTo>
                  <a:cubicBezTo>
                    <a:pt x="56208" y="49542"/>
                    <a:pt x="56208" y="55764"/>
                    <a:pt x="56208" y="63318"/>
                  </a:cubicBezTo>
                  <a:cubicBezTo>
                    <a:pt x="56208" y="86870"/>
                    <a:pt x="56208" y="116199"/>
                    <a:pt x="56652" y="128642"/>
                  </a:cubicBezTo>
                  <a:cubicBezTo>
                    <a:pt x="56652" y="133975"/>
                    <a:pt x="60652" y="137974"/>
                    <a:pt x="65540" y="138863"/>
                  </a:cubicBezTo>
                  <a:cubicBezTo>
                    <a:pt x="67318" y="139307"/>
                    <a:pt x="69984" y="139752"/>
                    <a:pt x="73094" y="140196"/>
                  </a:cubicBezTo>
                  <a:lnTo>
                    <a:pt x="78871" y="141085"/>
                  </a:lnTo>
                  <a:cubicBezTo>
                    <a:pt x="79760" y="145084"/>
                    <a:pt x="79316" y="149528"/>
                    <a:pt x="77983" y="153527"/>
                  </a:cubicBezTo>
                  <a:cubicBezTo>
                    <a:pt x="74872" y="153527"/>
                    <a:pt x="70873" y="153527"/>
                    <a:pt x="66429" y="153083"/>
                  </a:cubicBezTo>
                  <a:cubicBezTo>
                    <a:pt x="59319" y="152639"/>
                    <a:pt x="50875" y="152194"/>
                    <a:pt x="41099" y="152194"/>
                  </a:cubicBezTo>
                  <a:cubicBezTo>
                    <a:pt x="29545" y="152194"/>
                    <a:pt x="21546" y="152639"/>
                    <a:pt x="14881" y="153083"/>
                  </a:cubicBezTo>
                  <a:cubicBezTo>
                    <a:pt x="12214" y="153972"/>
                    <a:pt x="8659" y="154416"/>
                    <a:pt x="5104" y="154416"/>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1568657" y="6318114"/>
              <a:ext cx="155533" cy="155533"/>
            </a:xfrm>
            <a:custGeom>
              <a:avLst/>
              <a:gdLst/>
              <a:ahLst/>
              <a:cxnLst/>
              <a:rect l="l" t="t" r="r" b="b"/>
              <a:pathLst>
                <a:path w="155533" h="155533" extrusionOk="0">
                  <a:moveTo>
                    <a:pt x="70917" y="16658"/>
                  </a:moveTo>
                  <a:cubicBezTo>
                    <a:pt x="64696" y="16658"/>
                    <a:pt x="58475" y="18436"/>
                    <a:pt x="53142" y="21546"/>
                  </a:cubicBezTo>
                  <a:cubicBezTo>
                    <a:pt x="40255" y="29545"/>
                    <a:pt x="33589" y="45098"/>
                    <a:pt x="33589" y="67762"/>
                  </a:cubicBezTo>
                  <a:cubicBezTo>
                    <a:pt x="33589" y="110867"/>
                    <a:pt x="54919" y="140640"/>
                    <a:pt x="86026" y="140640"/>
                  </a:cubicBezTo>
                  <a:cubicBezTo>
                    <a:pt x="94469" y="141085"/>
                    <a:pt x="102468" y="137974"/>
                    <a:pt x="108690" y="132642"/>
                  </a:cubicBezTo>
                  <a:cubicBezTo>
                    <a:pt x="118022" y="125087"/>
                    <a:pt x="123354" y="109089"/>
                    <a:pt x="123354" y="87315"/>
                  </a:cubicBezTo>
                  <a:cubicBezTo>
                    <a:pt x="122910" y="45098"/>
                    <a:pt x="102024" y="16658"/>
                    <a:pt x="70917" y="16658"/>
                  </a:cubicBezTo>
                  <a:moveTo>
                    <a:pt x="76694" y="156638"/>
                  </a:moveTo>
                  <a:cubicBezTo>
                    <a:pt x="21147" y="156638"/>
                    <a:pt x="1594" y="115755"/>
                    <a:pt x="1594" y="77983"/>
                  </a:cubicBezTo>
                  <a:cubicBezTo>
                    <a:pt x="705" y="53097"/>
                    <a:pt x="13148" y="29545"/>
                    <a:pt x="34034" y="16214"/>
                  </a:cubicBezTo>
                  <a:cubicBezTo>
                    <a:pt x="49142" y="6882"/>
                    <a:pt x="66473" y="1993"/>
                    <a:pt x="83804" y="1549"/>
                  </a:cubicBezTo>
                  <a:cubicBezTo>
                    <a:pt x="126020" y="1549"/>
                    <a:pt x="155794" y="31767"/>
                    <a:pt x="155794" y="75761"/>
                  </a:cubicBezTo>
                  <a:cubicBezTo>
                    <a:pt x="155794" y="105534"/>
                    <a:pt x="143796" y="128642"/>
                    <a:pt x="121577" y="143307"/>
                  </a:cubicBezTo>
                  <a:cubicBezTo>
                    <a:pt x="108245" y="150861"/>
                    <a:pt x="92692" y="155749"/>
                    <a:pt x="76694" y="15663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2133910" y="6318114"/>
              <a:ext cx="155533" cy="155533"/>
            </a:xfrm>
            <a:custGeom>
              <a:avLst/>
              <a:gdLst/>
              <a:ahLst/>
              <a:cxnLst/>
              <a:rect l="l" t="t" r="r" b="b"/>
              <a:pathLst>
                <a:path w="155533" h="155533" extrusionOk="0">
                  <a:moveTo>
                    <a:pt x="70917" y="16658"/>
                  </a:moveTo>
                  <a:cubicBezTo>
                    <a:pt x="64696" y="16658"/>
                    <a:pt x="58475" y="18436"/>
                    <a:pt x="53142" y="21546"/>
                  </a:cubicBezTo>
                  <a:cubicBezTo>
                    <a:pt x="40255" y="29545"/>
                    <a:pt x="33589" y="45098"/>
                    <a:pt x="33589" y="67762"/>
                  </a:cubicBezTo>
                  <a:cubicBezTo>
                    <a:pt x="33589" y="110867"/>
                    <a:pt x="54919" y="140640"/>
                    <a:pt x="86026" y="140640"/>
                  </a:cubicBezTo>
                  <a:cubicBezTo>
                    <a:pt x="94469" y="141085"/>
                    <a:pt x="102468" y="138419"/>
                    <a:pt x="108690" y="132642"/>
                  </a:cubicBezTo>
                  <a:cubicBezTo>
                    <a:pt x="118022" y="125087"/>
                    <a:pt x="123354" y="109089"/>
                    <a:pt x="123354" y="87315"/>
                  </a:cubicBezTo>
                  <a:cubicBezTo>
                    <a:pt x="122910" y="45098"/>
                    <a:pt x="102024" y="16658"/>
                    <a:pt x="70917" y="16658"/>
                  </a:cubicBezTo>
                  <a:moveTo>
                    <a:pt x="76694" y="156638"/>
                  </a:moveTo>
                  <a:cubicBezTo>
                    <a:pt x="21146" y="156638"/>
                    <a:pt x="1594" y="115755"/>
                    <a:pt x="1594" y="77983"/>
                  </a:cubicBezTo>
                  <a:cubicBezTo>
                    <a:pt x="705" y="53097"/>
                    <a:pt x="13148" y="29545"/>
                    <a:pt x="34034" y="16214"/>
                  </a:cubicBezTo>
                  <a:cubicBezTo>
                    <a:pt x="49143" y="6882"/>
                    <a:pt x="66473" y="1993"/>
                    <a:pt x="83804" y="1549"/>
                  </a:cubicBezTo>
                  <a:cubicBezTo>
                    <a:pt x="126020" y="1549"/>
                    <a:pt x="155794" y="31767"/>
                    <a:pt x="155794" y="75761"/>
                  </a:cubicBezTo>
                  <a:cubicBezTo>
                    <a:pt x="155794" y="105534"/>
                    <a:pt x="143796" y="128642"/>
                    <a:pt x="121577" y="143307"/>
                  </a:cubicBezTo>
                  <a:cubicBezTo>
                    <a:pt x="108245" y="150861"/>
                    <a:pt x="92692" y="155749"/>
                    <a:pt x="76694" y="15663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1952203" y="6317225"/>
              <a:ext cx="155533" cy="244410"/>
            </a:xfrm>
            <a:custGeom>
              <a:avLst/>
              <a:gdLst/>
              <a:ahLst/>
              <a:cxnLst/>
              <a:rect l="l" t="t" r="r" b="b"/>
              <a:pathLst>
                <a:path w="155533" h="244409" extrusionOk="0">
                  <a:moveTo>
                    <a:pt x="65540" y="15769"/>
                  </a:moveTo>
                  <a:cubicBezTo>
                    <a:pt x="48209" y="15769"/>
                    <a:pt x="37544" y="29101"/>
                    <a:pt x="37544" y="50431"/>
                  </a:cubicBezTo>
                  <a:cubicBezTo>
                    <a:pt x="37544" y="71761"/>
                    <a:pt x="46876" y="96202"/>
                    <a:pt x="73983" y="96202"/>
                  </a:cubicBezTo>
                  <a:cubicBezTo>
                    <a:pt x="80205" y="96202"/>
                    <a:pt x="86426" y="93980"/>
                    <a:pt x="90870" y="89537"/>
                  </a:cubicBezTo>
                  <a:cubicBezTo>
                    <a:pt x="97091" y="83760"/>
                    <a:pt x="101090" y="72206"/>
                    <a:pt x="101090" y="59319"/>
                  </a:cubicBezTo>
                  <a:cubicBezTo>
                    <a:pt x="101090" y="32211"/>
                    <a:pt x="87759" y="15769"/>
                    <a:pt x="65540" y="15769"/>
                  </a:cubicBezTo>
                  <a:moveTo>
                    <a:pt x="63318" y="160193"/>
                  </a:moveTo>
                  <a:cubicBezTo>
                    <a:pt x="58430" y="160193"/>
                    <a:pt x="53542" y="161526"/>
                    <a:pt x="49542" y="163748"/>
                  </a:cubicBezTo>
                  <a:cubicBezTo>
                    <a:pt x="35766" y="172636"/>
                    <a:pt x="29545" y="181079"/>
                    <a:pt x="29545" y="191300"/>
                  </a:cubicBezTo>
                  <a:cubicBezTo>
                    <a:pt x="29545" y="200632"/>
                    <a:pt x="33545" y="209075"/>
                    <a:pt x="41099" y="214852"/>
                  </a:cubicBezTo>
                  <a:cubicBezTo>
                    <a:pt x="50431" y="222851"/>
                    <a:pt x="63318" y="226850"/>
                    <a:pt x="80205" y="226850"/>
                  </a:cubicBezTo>
                  <a:cubicBezTo>
                    <a:pt x="113533" y="226850"/>
                    <a:pt x="128198" y="209075"/>
                    <a:pt x="128198" y="191300"/>
                  </a:cubicBezTo>
                  <a:cubicBezTo>
                    <a:pt x="128198" y="178857"/>
                    <a:pt x="121976" y="170858"/>
                    <a:pt x="109089" y="165970"/>
                  </a:cubicBezTo>
                  <a:cubicBezTo>
                    <a:pt x="99757" y="161971"/>
                    <a:pt x="83315" y="160193"/>
                    <a:pt x="63318" y="160193"/>
                  </a:cubicBezTo>
                  <a:moveTo>
                    <a:pt x="65540" y="245070"/>
                  </a:moveTo>
                  <a:cubicBezTo>
                    <a:pt x="45543" y="245070"/>
                    <a:pt x="31323" y="241071"/>
                    <a:pt x="18880" y="231294"/>
                  </a:cubicBezTo>
                  <a:cubicBezTo>
                    <a:pt x="8659" y="223740"/>
                    <a:pt x="1993" y="211741"/>
                    <a:pt x="1549" y="198854"/>
                  </a:cubicBezTo>
                  <a:cubicBezTo>
                    <a:pt x="1549" y="192633"/>
                    <a:pt x="3771" y="186856"/>
                    <a:pt x="8215" y="182412"/>
                  </a:cubicBezTo>
                  <a:cubicBezTo>
                    <a:pt x="17102" y="173080"/>
                    <a:pt x="27323" y="165081"/>
                    <a:pt x="38433" y="158416"/>
                  </a:cubicBezTo>
                  <a:cubicBezTo>
                    <a:pt x="38877" y="157971"/>
                    <a:pt x="39321" y="157527"/>
                    <a:pt x="39321" y="157083"/>
                  </a:cubicBezTo>
                  <a:cubicBezTo>
                    <a:pt x="39321" y="156194"/>
                    <a:pt x="38877" y="155749"/>
                    <a:pt x="37988" y="155749"/>
                  </a:cubicBezTo>
                  <a:cubicBezTo>
                    <a:pt x="22879" y="149972"/>
                    <a:pt x="17991" y="140196"/>
                    <a:pt x="16658" y="134863"/>
                  </a:cubicBezTo>
                  <a:cubicBezTo>
                    <a:pt x="16658" y="134419"/>
                    <a:pt x="16658" y="134419"/>
                    <a:pt x="16658" y="133975"/>
                  </a:cubicBezTo>
                  <a:cubicBezTo>
                    <a:pt x="15769" y="131753"/>
                    <a:pt x="16658" y="129087"/>
                    <a:pt x="18436" y="128198"/>
                  </a:cubicBezTo>
                  <a:cubicBezTo>
                    <a:pt x="20657" y="126865"/>
                    <a:pt x="24213" y="124643"/>
                    <a:pt x="27768" y="122421"/>
                  </a:cubicBezTo>
                  <a:cubicBezTo>
                    <a:pt x="33100" y="119755"/>
                    <a:pt x="37988" y="116199"/>
                    <a:pt x="42877" y="112644"/>
                  </a:cubicBezTo>
                  <a:cubicBezTo>
                    <a:pt x="43321" y="112200"/>
                    <a:pt x="43765" y="111311"/>
                    <a:pt x="43321" y="110423"/>
                  </a:cubicBezTo>
                  <a:cubicBezTo>
                    <a:pt x="43321" y="109534"/>
                    <a:pt x="42877" y="109089"/>
                    <a:pt x="41988" y="108645"/>
                  </a:cubicBezTo>
                  <a:cubicBezTo>
                    <a:pt x="19324" y="101090"/>
                    <a:pt x="7770" y="84204"/>
                    <a:pt x="7770" y="58430"/>
                  </a:cubicBezTo>
                  <a:cubicBezTo>
                    <a:pt x="7770" y="41988"/>
                    <a:pt x="15325" y="26879"/>
                    <a:pt x="28656" y="17547"/>
                  </a:cubicBezTo>
                  <a:cubicBezTo>
                    <a:pt x="42432" y="8215"/>
                    <a:pt x="58874" y="2882"/>
                    <a:pt x="75316" y="1549"/>
                  </a:cubicBezTo>
                  <a:lnTo>
                    <a:pt x="76205" y="1549"/>
                  </a:lnTo>
                  <a:cubicBezTo>
                    <a:pt x="88648" y="1993"/>
                    <a:pt x="100646" y="4660"/>
                    <a:pt x="111756" y="9548"/>
                  </a:cubicBezTo>
                  <a:cubicBezTo>
                    <a:pt x="118421" y="11770"/>
                    <a:pt x="125531" y="13103"/>
                    <a:pt x="133086" y="13103"/>
                  </a:cubicBezTo>
                  <a:cubicBezTo>
                    <a:pt x="141529" y="13992"/>
                    <a:pt x="149972" y="10881"/>
                    <a:pt x="156194" y="4660"/>
                  </a:cubicBezTo>
                  <a:cubicBezTo>
                    <a:pt x="157083" y="6882"/>
                    <a:pt x="157527" y="9104"/>
                    <a:pt x="157527" y="11325"/>
                  </a:cubicBezTo>
                  <a:cubicBezTo>
                    <a:pt x="157971" y="16658"/>
                    <a:pt x="156194" y="21991"/>
                    <a:pt x="153527" y="26434"/>
                  </a:cubicBezTo>
                  <a:cubicBezTo>
                    <a:pt x="149972" y="30434"/>
                    <a:pt x="144640" y="32656"/>
                    <a:pt x="139307" y="32656"/>
                  </a:cubicBezTo>
                  <a:lnTo>
                    <a:pt x="137530" y="32656"/>
                  </a:lnTo>
                  <a:cubicBezTo>
                    <a:pt x="134419" y="32211"/>
                    <a:pt x="131753" y="31767"/>
                    <a:pt x="129086" y="31323"/>
                  </a:cubicBezTo>
                  <a:lnTo>
                    <a:pt x="127753" y="31767"/>
                  </a:lnTo>
                  <a:cubicBezTo>
                    <a:pt x="127309" y="32211"/>
                    <a:pt x="127753" y="33100"/>
                    <a:pt x="127753" y="33989"/>
                  </a:cubicBezTo>
                  <a:cubicBezTo>
                    <a:pt x="127753" y="33989"/>
                    <a:pt x="127753" y="34433"/>
                    <a:pt x="127753" y="34433"/>
                  </a:cubicBezTo>
                  <a:cubicBezTo>
                    <a:pt x="128642" y="38877"/>
                    <a:pt x="129531" y="43765"/>
                    <a:pt x="129975" y="48654"/>
                  </a:cubicBezTo>
                  <a:cubicBezTo>
                    <a:pt x="129975" y="75761"/>
                    <a:pt x="119310" y="87315"/>
                    <a:pt x="107756" y="95758"/>
                  </a:cubicBezTo>
                  <a:cubicBezTo>
                    <a:pt x="96647" y="104201"/>
                    <a:pt x="83315" y="109089"/>
                    <a:pt x="69539" y="110423"/>
                  </a:cubicBezTo>
                  <a:lnTo>
                    <a:pt x="69539" y="110423"/>
                  </a:lnTo>
                  <a:cubicBezTo>
                    <a:pt x="69095" y="110423"/>
                    <a:pt x="67762" y="110423"/>
                    <a:pt x="65096" y="110867"/>
                  </a:cubicBezTo>
                  <a:lnTo>
                    <a:pt x="60652" y="111311"/>
                  </a:lnTo>
                  <a:lnTo>
                    <a:pt x="60207" y="111311"/>
                  </a:lnTo>
                  <a:cubicBezTo>
                    <a:pt x="57541" y="112200"/>
                    <a:pt x="51320" y="114866"/>
                    <a:pt x="51320" y="121088"/>
                  </a:cubicBezTo>
                  <a:cubicBezTo>
                    <a:pt x="51320" y="125976"/>
                    <a:pt x="54430" y="131753"/>
                    <a:pt x="68206" y="133086"/>
                  </a:cubicBezTo>
                  <a:lnTo>
                    <a:pt x="77538" y="133530"/>
                  </a:lnTo>
                  <a:cubicBezTo>
                    <a:pt x="96202" y="134863"/>
                    <a:pt x="119310" y="136641"/>
                    <a:pt x="129975" y="140196"/>
                  </a:cubicBezTo>
                  <a:cubicBezTo>
                    <a:pt x="144640" y="145529"/>
                    <a:pt x="154416" y="159304"/>
                    <a:pt x="154416" y="175302"/>
                  </a:cubicBezTo>
                  <a:cubicBezTo>
                    <a:pt x="154416" y="199299"/>
                    <a:pt x="137085" y="221962"/>
                    <a:pt x="108645" y="236182"/>
                  </a:cubicBezTo>
                  <a:cubicBezTo>
                    <a:pt x="95314" y="242848"/>
                    <a:pt x="80205" y="245959"/>
                    <a:pt x="65096" y="24595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1748455" y="6316762"/>
              <a:ext cx="182196" cy="155533"/>
            </a:xfrm>
            <a:custGeom>
              <a:avLst/>
              <a:gdLst/>
              <a:ahLst/>
              <a:cxnLst/>
              <a:rect l="l" t="t" r="r" b="b"/>
              <a:pathLst>
                <a:path w="182196" h="155533" extrusionOk="0">
                  <a:moveTo>
                    <a:pt x="184411" y="141548"/>
                  </a:moveTo>
                  <a:cubicBezTo>
                    <a:pt x="177301" y="141103"/>
                    <a:pt x="170191" y="138881"/>
                    <a:pt x="163525" y="136215"/>
                  </a:cubicBezTo>
                  <a:cubicBezTo>
                    <a:pt x="162192" y="134882"/>
                    <a:pt x="161303" y="133105"/>
                    <a:pt x="160859" y="130883"/>
                  </a:cubicBezTo>
                  <a:cubicBezTo>
                    <a:pt x="159970" y="119329"/>
                    <a:pt x="159970" y="86445"/>
                    <a:pt x="159970" y="65114"/>
                  </a:cubicBezTo>
                  <a:cubicBezTo>
                    <a:pt x="159970" y="47783"/>
                    <a:pt x="156860" y="32230"/>
                    <a:pt x="149749" y="21120"/>
                  </a:cubicBezTo>
                  <a:cubicBezTo>
                    <a:pt x="141306" y="8678"/>
                    <a:pt x="127086" y="1123"/>
                    <a:pt x="111977" y="1568"/>
                  </a:cubicBezTo>
                  <a:cubicBezTo>
                    <a:pt x="97757" y="1568"/>
                    <a:pt x="78204" y="11344"/>
                    <a:pt x="62651" y="25120"/>
                  </a:cubicBezTo>
                  <a:cubicBezTo>
                    <a:pt x="62206" y="25564"/>
                    <a:pt x="59984" y="27786"/>
                    <a:pt x="59984" y="24231"/>
                  </a:cubicBezTo>
                  <a:cubicBezTo>
                    <a:pt x="59984" y="20676"/>
                    <a:pt x="60429" y="13122"/>
                    <a:pt x="60873" y="8678"/>
                  </a:cubicBezTo>
                  <a:cubicBezTo>
                    <a:pt x="61318" y="6011"/>
                    <a:pt x="60429" y="3790"/>
                    <a:pt x="58651" y="2012"/>
                  </a:cubicBezTo>
                  <a:cubicBezTo>
                    <a:pt x="42654" y="8233"/>
                    <a:pt x="25767" y="12677"/>
                    <a:pt x="8436" y="15343"/>
                  </a:cubicBezTo>
                  <a:cubicBezTo>
                    <a:pt x="437" y="16677"/>
                    <a:pt x="-1340" y="24231"/>
                    <a:pt x="7103" y="26897"/>
                  </a:cubicBezTo>
                  <a:lnTo>
                    <a:pt x="7103" y="26897"/>
                  </a:lnTo>
                  <a:cubicBezTo>
                    <a:pt x="13769" y="28675"/>
                    <a:pt x="20434" y="31341"/>
                    <a:pt x="26211" y="35341"/>
                  </a:cubicBezTo>
                  <a:cubicBezTo>
                    <a:pt x="28433" y="37563"/>
                    <a:pt x="29767" y="41118"/>
                    <a:pt x="29322" y="44228"/>
                  </a:cubicBezTo>
                  <a:cubicBezTo>
                    <a:pt x="29767" y="68669"/>
                    <a:pt x="29767" y="106442"/>
                    <a:pt x="28433" y="126883"/>
                  </a:cubicBezTo>
                  <a:cubicBezTo>
                    <a:pt x="27989" y="134882"/>
                    <a:pt x="25767" y="137993"/>
                    <a:pt x="19990" y="139326"/>
                  </a:cubicBezTo>
                  <a:lnTo>
                    <a:pt x="20434" y="139326"/>
                  </a:lnTo>
                  <a:cubicBezTo>
                    <a:pt x="15991" y="140659"/>
                    <a:pt x="11547" y="141103"/>
                    <a:pt x="6659" y="141992"/>
                  </a:cubicBezTo>
                  <a:cubicBezTo>
                    <a:pt x="4881" y="146880"/>
                    <a:pt x="4881" y="151769"/>
                    <a:pt x="6659" y="156657"/>
                  </a:cubicBezTo>
                  <a:cubicBezTo>
                    <a:pt x="10214" y="156657"/>
                    <a:pt x="29322" y="155768"/>
                    <a:pt x="44875" y="155768"/>
                  </a:cubicBezTo>
                  <a:cubicBezTo>
                    <a:pt x="66206" y="155768"/>
                    <a:pt x="77315" y="156657"/>
                    <a:pt x="83092" y="156657"/>
                  </a:cubicBezTo>
                  <a:cubicBezTo>
                    <a:pt x="85314" y="152213"/>
                    <a:pt x="85759" y="146880"/>
                    <a:pt x="84425" y="141992"/>
                  </a:cubicBezTo>
                  <a:cubicBezTo>
                    <a:pt x="79093" y="141992"/>
                    <a:pt x="74205" y="141103"/>
                    <a:pt x="69316" y="139770"/>
                  </a:cubicBezTo>
                  <a:cubicBezTo>
                    <a:pt x="63540" y="138437"/>
                    <a:pt x="61762" y="135326"/>
                    <a:pt x="61762" y="128661"/>
                  </a:cubicBezTo>
                  <a:cubicBezTo>
                    <a:pt x="60873" y="111330"/>
                    <a:pt x="60873" y="74891"/>
                    <a:pt x="60873" y="50005"/>
                  </a:cubicBezTo>
                  <a:cubicBezTo>
                    <a:pt x="60429" y="45561"/>
                    <a:pt x="61762" y="41118"/>
                    <a:pt x="64873" y="38007"/>
                  </a:cubicBezTo>
                  <a:cubicBezTo>
                    <a:pt x="73316" y="30897"/>
                    <a:pt x="83981" y="27342"/>
                    <a:pt x="95091" y="26897"/>
                  </a:cubicBezTo>
                  <a:cubicBezTo>
                    <a:pt x="103089" y="26453"/>
                    <a:pt x="111533" y="29119"/>
                    <a:pt x="117754" y="34452"/>
                  </a:cubicBezTo>
                  <a:cubicBezTo>
                    <a:pt x="123531" y="39784"/>
                    <a:pt x="127530" y="46895"/>
                    <a:pt x="127975" y="54893"/>
                  </a:cubicBezTo>
                  <a:cubicBezTo>
                    <a:pt x="129308" y="68669"/>
                    <a:pt x="129308" y="96665"/>
                    <a:pt x="129308" y="120662"/>
                  </a:cubicBezTo>
                  <a:cubicBezTo>
                    <a:pt x="129308" y="133993"/>
                    <a:pt x="127975" y="137104"/>
                    <a:pt x="123531" y="138437"/>
                  </a:cubicBezTo>
                  <a:cubicBezTo>
                    <a:pt x="118643" y="140215"/>
                    <a:pt x="113310" y="141103"/>
                    <a:pt x="108422" y="141548"/>
                  </a:cubicBezTo>
                  <a:cubicBezTo>
                    <a:pt x="106200" y="143770"/>
                    <a:pt x="107089" y="153990"/>
                    <a:pt x="108422" y="156212"/>
                  </a:cubicBezTo>
                  <a:cubicBezTo>
                    <a:pt x="118198" y="156212"/>
                    <a:pt x="129308" y="155324"/>
                    <a:pt x="145306" y="155324"/>
                  </a:cubicBezTo>
                  <a:cubicBezTo>
                    <a:pt x="165747" y="155324"/>
                    <a:pt x="178634" y="156212"/>
                    <a:pt x="183522" y="156212"/>
                  </a:cubicBezTo>
                  <a:cubicBezTo>
                    <a:pt x="184856" y="151769"/>
                    <a:pt x="185744" y="146436"/>
                    <a:pt x="184411" y="14154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Header + Bullet Points">
    <p:spTree>
      <p:nvGrpSpPr>
        <p:cNvPr id="1" name=""/>
        <p:cNvGrpSpPr/>
        <p:nvPr/>
      </p:nvGrpSpPr>
      <p:grpSpPr>
        <a:xfrm>
          <a:off x="0" y="0"/>
          <a:ext cx="0" cy="0"/>
          <a:chOff x="0" y="0"/>
          <a:chExt cx="0" cy="0"/>
        </a:xfrm>
      </p:grpSpPr>
      <p:sp>
        <p:nvSpPr>
          <p:cNvPr id="11" name="Rectangle 10"/>
          <p:cNvSpPr/>
          <p:nvPr userDrawn="1"/>
        </p:nvSpPr>
        <p:spPr>
          <a:xfrm>
            <a:off x="0" y="6165274"/>
            <a:ext cx="12192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 name="Title Placeholder 1"/>
          <p:cNvSpPr>
            <a:spLocks noGrp="1"/>
          </p:cNvSpPr>
          <p:nvPr>
            <p:ph type="title"/>
          </p:nvPr>
        </p:nvSpPr>
        <p:spPr>
          <a:xfrm>
            <a:off x="837871" y="336142"/>
            <a:ext cx="10531939" cy="851683"/>
          </a:xfrm>
          <a:prstGeom prst="rect">
            <a:avLst/>
          </a:prstGeom>
        </p:spPr>
        <p:txBody>
          <a:bodyPr vert="horz" lIns="0" tIns="0" rIns="0" bIns="0" rtlCol="0" anchor="ctr">
            <a:normAutofit/>
          </a:bodyPr>
          <a:lstStyle>
            <a:lvl1pPr>
              <a:defRPr sz="3600">
                <a:solidFill>
                  <a:srgbClr val="6BA342"/>
                </a:soli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838200" y="1503680"/>
            <a:ext cx="10532533" cy="4371094"/>
          </a:xfrm>
        </p:spPr>
        <p:txBody>
          <a:bodyPr/>
          <a:lstStyle>
            <a:lvl1pPr>
              <a:defRPr sz="2800"/>
            </a:lvl1pPr>
            <a:lvl2pPr>
              <a:defRPr sz="2400"/>
            </a:lvl2pPr>
          </a:lstStyle>
          <a:p>
            <a:pPr lvl="0"/>
            <a:r>
              <a:rPr lang="en-US" smtClean="0"/>
              <a:t>Click to edit Master text styles</a:t>
            </a:r>
          </a:p>
          <a:p>
            <a:pPr lvl="1"/>
            <a:r>
              <a:rPr lang="en-US" smtClean="0"/>
              <a:t>Second level</a:t>
            </a:r>
          </a:p>
        </p:txBody>
      </p:sp>
      <p:sp>
        <p:nvSpPr>
          <p:cNvPr id="13" name="Footer Placeholder 4"/>
          <p:cNvSpPr>
            <a:spLocks noGrp="1"/>
          </p:cNvSpPr>
          <p:nvPr>
            <p:ph type="ftr" sz="quarter" idx="3"/>
          </p:nvPr>
        </p:nvSpPr>
        <p:spPr>
          <a:xfrm>
            <a:off x="838201" y="6356351"/>
            <a:ext cx="5782988" cy="365125"/>
          </a:xfrm>
          <a:prstGeom prst="rect">
            <a:avLst/>
          </a:prstGeom>
        </p:spPr>
        <p:txBody>
          <a:bodyPr vert="horz" lIns="91440" tIns="45720" rIns="91440" bIns="45720" rtlCol="0" anchor="ctr"/>
          <a:lstStyle>
            <a:lvl1pPr algn="l">
              <a:defRPr sz="1200" b="0" i="1">
                <a:solidFill>
                  <a:schemeClr val="tx1">
                    <a:tint val="75000"/>
                  </a:schemeClr>
                </a:solidFill>
                <a:latin typeface="PT Sans"/>
                <a:cs typeface="PT Sans"/>
              </a:defRPr>
            </a:lvl1pPr>
          </a:lstStyle>
          <a:p>
            <a:r>
              <a:rPr lang="en-US" dirty="0" smtClean="0"/>
              <a:t>Talk Title (abbreviated if necessary), Speaker</a:t>
            </a:r>
            <a:endParaRPr lang="en-US" dirty="0"/>
          </a:p>
        </p:txBody>
      </p:sp>
      <p:pic>
        <p:nvPicPr>
          <p:cNvPr id="10" name="Picture 9" descr="mdb_world_logo_new_whit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5807" y="6231040"/>
            <a:ext cx="1299352" cy="562220"/>
          </a:xfrm>
          <a:prstGeom prst="rect">
            <a:avLst/>
          </a:prstGeom>
        </p:spPr>
      </p:pic>
    </p:spTree>
    <p:extLst>
      <p:ext uri="{BB962C8B-B14F-4D97-AF65-F5344CB8AC3E}">
        <p14:creationId xmlns:p14="http://schemas.microsoft.com/office/powerpoint/2010/main" val="3904173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70"/>
        <p:cNvGrpSpPr/>
        <p:nvPr/>
      </p:nvGrpSpPr>
      <p:grpSpPr>
        <a:xfrm>
          <a:off x="0" y="0"/>
          <a:ext cx="0" cy="0"/>
          <a:chOff x="0" y="0"/>
          <a:chExt cx="0" cy="0"/>
        </a:xfrm>
      </p:grpSpPr>
      <p:grpSp>
        <p:nvGrpSpPr>
          <p:cNvPr id="71" name="Google Shape;71;p16"/>
          <p:cNvGrpSpPr/>
          <p:nvPr/>
        </p:nvGrpSpPr>
        <p:grpSpPr>
          <a:xfrm>
            <a:off x="0" y="23446"/>
            <a:ext cx="12192000" cy="6858000"/>
            <a:chOff x="-2590800" y="7594435"/>
            <a:chExt cx="12192000" cy="6858000"/>
          </a:xfrm>
        </p:grpSpPr>
        <p:pic>
          <p:nvPicPr>
            <p:cNvPr id="72" name="Google Shape;72;p16"/>
            <p:cNvPicPr preferRelativeResize="0"/>
            <p:nvPr/>
          </p:nvPicPr>
          <p:blipFill rotWithShape="1">
            <a:blip r:embed="rId2">
              <a:alphaModFix/>
            </a:blip>
            <a:srcRect/>
            <a:stretch/>
          </p:blipFill>
          <p:spPr>
            <a:xfrm>
              <a:off x="-2590800" y="7594435"/>
              <a:ext cx="12192000" cy="6858000"/>
            </a:xfrm>
            <a:prstGeom prst="rect">
              <a:avLst/>
            </a:prstGeom>
            <a:noFill/>
            <a:ln>
              <a:noFill/>
            </a:ln>
          </p:spPr>
        </p:pic>
        <p:sp>
          <p:nvSpPr>
            <p:cNvPr id="73" name="Google Shape;73;p16"/>
            <p:cNvSpPr/>
            <p:nvPr/>
          </p:nvSpPr>
          <p:spPr>
            <a:xfrm>
              <a:off x="-2590800" y="7594435"/>
              <a:ext cx="12192000" cy="6858000"/>
            </a:xfrm>
            <a:prstGeom prst="rect">
              <a:avLst/>
            </a:prstGeom>
            <a:solidFill>
              <a:schemeClr val="dk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74" name="Google Shape;74;p16"/>
          <p:cNvPicPr preferRelativeResize="0"/>
          <p:nvPr/>
        </p:nvPicPr>
        <p:blipFill rotWithShape="1">
          <a:blip r:embed="rId3">
            <a:alphaModFix/>
          </a:blip>
          <a:srcRect/>
          <a:stretch/>
        </p:blipFill>
        <p:spPr>
          <a:xfrm>
            <a:off x="10363200" y="6400800"/>
            <a:ext cx="935257" cy="246888"/>
          </a:xfrm>
          <a:prstGeom prst="rect">
            <a:avLst/>
          </a:prstGeom>
          <a:noFill/>
          <a:ln>
            <a:noFill/>
          </a:ln>
        </p:spPr>
      </p:pic>
    </p:spTree>
    <p:extLst>
      <p:ext uri="{BB962C8B-B14F-4D97-AF65-F5344CB8AC3E}">
        <p14:creationId xmlns:p14="http://schemas.microsoft.com/office/powerpoint/2010/main" val="884619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609600" y="274637"/>
            <a:ext cx="10972800" cy="11430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4400"/>
              <a:buFont typeface="Arial Black"/>
              <a:buNone/>
              <a:defRPr sz="4400" b="0" i="0" u="none" strike="noStrike" cap="none">
                <a:solidFill>
                  <a:schemeClr val="dk1"/>
                </a:solidFill>
                <a:latin typeface="Arial Black"/>
                <a:ea typeface="Arial Black"/>
                <a:cs typeface="Arial Black"/>
                <a:sym typeface="Arial Blac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0" name="Google Shape;60;p14"/>
          <p:cNvSpPr txBox="1">
            <a:spLocks noGrp="1"/>
          </p:cNvSpPr>
          <p:nvPr>
            <p:ph type="body" idx="1"/>
          </p:nvPr>
        </p:nvSpPr>
        <p:spPr>
          <a:xfrm>
            <a:off x="609600" y="1600201"/>
            <a:ext cx="10972800" cy="4967572"/>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 name="Google Shape;61;p14"/>
          <p:cNvSpPr txBox="1">
            <a:spLocks noGrp="1"/>
          </p:cNvSpPr>
          <p:nvPr>
            <p:ph type="sldNum" idx="12"/>
          </p:nvPr>
        </p:nvSpPr>
        <p:spPr>
          <a:xfrm>
            <a:off x="11409054" y="6333133"/>
            <a:ext cx="731599" cy="524699"/>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buNone/>
              <a:defRPr sz="1733" b="0" i="0" u="none" strike="noStrike" cap="none">
                <a:solidFill>
                  <a:schemeClr val="dk1"/>
                </a:solidFill>
                <a:latin typeface="Arial"/>
                <a:ea typeface="Arial"/>
                <a:cs typeface="Arial"/>
                <a:sym typeface="Arial"/>
              </a:defRPr>
            </a:lvl1pPr>
            <a:lvl2pPr marL="0" marR="0" lvl="1" indent="0" algn="r" rtl="0">
              <a:spcBef>
                <a:spcPts val="0"/>
              </a:spcBef>
              <a:buNone/>
              <a:defRPr sz="1733" b="0" i="0" u="none" strike="noStrike" cap="none">
                <a:solidFill>
                  <a:schemeClr val="dk1"/>
                </a:solidFill>
                <a:latin typeface="Arial"/>
                <a:ea typeface="Arial"/>
                <a:cs typeface="Arial"/>
                <a:sym typeface="Arial"/>
              </a:defRPr>
            </a:lvl2pPr>
            <a:lvl3pPr marL="0" marR="0" lvl="2" indent="0" algn="r" rtl="0">
              <a:spcBef>
                <a:spcPts val="0"/>
              </a:spcBef>
              <a:buNone/>
              <a:defRPr sz="1733" b="0" i="0" u="none" strike="noStrike" cap="none">
                <a:solidFill>
                  <a:schemeClr val="dk1"/>
                </a:solidFill>
                <a:latin typeface="Arial"/>
                <a:ea typeface="Arial"/>
                <a:cs typeface="Arial"/>
                <a:sym typeface="Arial"/>
              </a:defRPr>
            </a:lvl3pPr>
            <a:lvl4pPr marL="0" marR="0" lvl="3" indent="0" algn="r" rtl="0">
              <a:spcBef>
                <a:spcPts val="0"/>
              </a:spcBef>
              <a:buNone/>
              <a:defRPr sz="1733" b="0" i="0" u="none" strike="noStrike" cap="none">
                <a:solidFill>
                  <a:schemeClr val="dk1"/>
                </a:solidFill>
                <a:latin typeface="Arial"/>
                <a:ea typeface="Arial"/>
                <a:cs typeface="Arial"/>
                <a:sym typeface="Arial"/>
              </a:defRPr>
            </a:lvl4pPr>
            <a:lvl5pPr marL="0" marR="0" lvl="4" indent="0" algn="r" rtl="0">
              <a:spcBef>
                <a:spcPts val="0"/>
              </a:spcBef>
              <a:buNone/>
              <a:defRPr sz="1733" b="0" i="0" u="none" strike="noStrike" cap="none">
                <a:solidFill>
                  <a:schemeClr val="dk1"/>
                </a:solidFill>
                <a:latin typeface="Arial"/>
                <a:ea typeface="Arial"/>
                <a:cs typeface="Arial"/>
                <a:sym typeface="Arial"/>
              </a:defRPr>
            </a:lvl5pPr>
            <a:lvl6pPr marL="0" marR="0" lvl="5" indent="0" algn="r" rtl="0">
              <a:spcBef>
                <a:spcPts val="0"/>
              </a:spcBef>
              <a:buNone/>
              <a:defRPr sz="1733" b="0" i="0" u="none" strike="noStrike" cap="none">
                <a:solidFill>
                  <a:schemeClr val="dk1"/>
                </a:solidFill>
                <a:latin typeface="Arial"/>
                <a:ea typeface="Arial"/>
                <a:cs typeface="Arial"/>
                <a:sym typeface="Arial"/>
              </a:defRPr>
            </a:lvl6pPr>
            <a:lvl7pPr marL="0" marR="0" lvl="6" indent="0" algn="r" rtl="0">
              <a:spcBef>
                <a:spcPts val="0"/>
              </a:spcBef>
              <a:buNone/>
              <a:defRPr sz="1733" b="0" i="0" u="none" strike="noStrike" cap="none">
                <a:solidFill>
                  <a:schemeClr val="dk1"/>
                </a:solidFill>
                <a:latin typeface="Arial"/>
                <a:ea typeface="Arial"/>
                <a:cs typeface="Arial"/>
                <a:sym typeface="Arial"/>
              </a:defRPr>
            </a:lvl7pPr>
            <a:lvl8pPr marL="0" marR="0" lvl="7" indent="0" algn="r" rtl="0">
              <a:spcBef>
                <a:spcPts val="0"/>
              </a:spcBef>
              <a:buNone/>
              <a:defRPr sz="1733" b="0" i="0" u="none" strike="noStrike" cap="none">
                <a:solidFill>
                  <a:schemeClr val="dk1"/>
                </a:solidFill>
                <a:latin typeface="Arial"/>
                <a:ea typeface="Arial"/>
                <a:cs typeface="Arial"/>
                <a:sym typeface="Arial"/>
              </a:defRPr>
            </a:lvl8pPr>
            <a:lvl9pPr marL="0" marR="0" lvl="8" indent="0" algn="r" rtl="0">
              <a:spcBef>
                <a:spcPts val="0"/>
              </a:spcBef>
              <a:buNone/>
              <a:defRPr sz="1733"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89428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3 Column">
  <p:cSld name="Title 3 Column">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381000" y="365125"/>
            <a:ext cx="11430000" cy="1188720"/>
          </a:xfrm>
          <a:prstGeom prst="rect">
            <a:avLst/>
          </a:prstGeom>
          <a:noFill/>
          <a:ln>
            <a:noFill/>
          </a:ln>
        </p:spPr>
        <p:txBody>
          <a:bodyPr spcFirstLastPara="1" wrap="square" lIns="91425" tIns="45700" rIns="91425" bIns="45700" anchor="t" anchorCtr="0">
            <a:noAutofit/>
          </a:bodyPr>
          <a:lstStyle>
            <a:lvl1pPr lvl="0" algn="l">
              <a:lnSpc>
                <a:spcPct val="255555"/>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8"/>
          <p:cNvSpPr txBox="1">
            <a:spLocks noGrp="1"/>
          </p:cNvSpPr>
          <p:nvPr>
            <p:ph type="body" idx="1"/>
          </p:nvPr>
        </p:nvSpPr>
        <p:spPr>
          <a:xfrm>
            <a:off x="380999" y="1791729"/>
            <a:ext cx="3566160" cy="437729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8"/>
          <p:cNvSpPr txBox="1">
            <a:spLocks noGrp="1"/>
          </p:cNvSpPr>
          <p:nvPr>
            <p:ph type="body" idx="2"/>
          </p:nvPr>
        </p:nvSpPr>
        <p:spPr>
          <a:xfrm>
            <a:off x="4312920" y="1791729"/>
            <a:ext cx="3566160" cy="437729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8"/>
          <p:cNvSpPr txBox="1">
            <a:spLocks noGrp="1"/>
          </p:cNvSpPr>
          <p:nvPr>
            <p:ph type="body" idx="3"/>
          </p:nvPr>
        </p:nvSpPr>
        <p:spPr>
          <a:xfrm>
            <a:off x="8244840" y="1791729"/>
            <a:ext cx="3566160" cy="437729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2"/>
              </a:buClr>
              <a:buSzPts val="1800"/>
              <a:buNone/>
              <a:defRPr/>
            </a:lvl1pPr>
            <a:lvl2pPr marL="914400" lvl="1" indent="-342900" algn="l">
              <a:lnSpc>
                <a:spcPct val="100000"/>
              </a:lnSpc>
              <a:spcBef>
                <a:spcPts val="500"/>
              </a:spcBef>
              <a:spcAft>
                <a:spcPts val="0"/>
              </a:spcAft>
              <a:buClr>
                <a:schemeClr val="dk2"/>
              </a:buClr>
              <a:buSzPts val="1800"/>
              <a:buChar char="•"/>
              <a:defRPr/>
            </a:lvl2pPr>
            <a:lvl3pPr marL="1371600" lvl="2" indent="-314325" algn="l">
              <a:lnSpc>
                <a:spcPct val="100000"/>
              </a:lnSpc>
              <a:spcBef>
                <a:spcPts val="600"/>
              </a:spcBef>
              <a:spcAft>
                <a:spcPts val="0"/>
              </a:spcAft>
              <a:buClr>
                <a:schemeClr val="dk2"/>
              </a:buClr>
              <a:buSzPts val="1350"/>
              <a:buChar char="o"/>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22" name="Google Shape;122;p8"/>
          <p:cNvGrpSpPr/>
          <p:nvPr/>
        </p:nvGrpSpPr>
        <p:grpSpPr>
          <a:xfrm>
            <a:off x="381000" y="6458506"/>
            <a:ext cx="983325" cy="250349"/>
            <a:chOff x="445321" y="6344216"/>
            <a:chExt cx="1311101" cy="333799"/>
          </a:xfrm>
        </p:grpSpPr>
        <p:sp>
          <p:nvSpPr>
            <p:cNvPr id="123" name="Google Shape;123;p8"/>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4" name="Google Shape;124;p8"/>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5" name="Google Shape;125;p8"/>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6" name="Google Shape;126;p8"/>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7" name="Google Shape;127;p8"/>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8" name="Google Shape;128;p8"/>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9" name="Google Shape;129;p8"/>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0" name="Google Shape;130;p8"/>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1" name="Google Shape;131;p8"/>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2" name="Google Shape;132;p8"/>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3" name="Google Shape;133;p8"/>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4" name="Google Shape;134;p8"/>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8049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Dark">
  <p:cSld name="Divider Dark">
    <p:bg>
      <p:bgPr>
        <a:blipFill>
          <a:blip r:embed="rId2">
            <a:alphaModFix/>
          </a:blip>
          <a:stretch>
            <a:fillRect/>
          </a:stretch>
        </a:blipFill>
        <a:effectLst/>
      </p:bgPr>
    </p:bg>
    <p:spTree>
      <p:nvGrpSpPr>
        <p:cNvPr id="1" name="Shape 352"/>
        <p:cNvGrpSpPr/>
        <p:nvPr/>
      </p:nvGrpSpPr>
      <p:grpSpPr>
        <a:xfrm>
          <a:off x="0" y="0"/>
          <a:ext cx="0" cy="0"/>
          <a:chOff x="0" y="0"/>
          <a:chExt cx="0" cy="0"/>
        </a:xfrm>
      </p:grpSpPr>
      <p:sp>
        <p:nvSpPr>
          <p:cNvPr id="353" name="Google Shape;353;p20"/>
          <p:cNvSpPr txBox="1">
            <a:spLocks noGrp="1"/>
          </p:cNvSpPr>
          <p:nvPr>
            <p:ph type="ctrTitle"/>
          </p:nvPr>
        </p:nvSpPr>
        <p:spPr>
          <a:xfrm>
            <a:off x="977637" y="1057275"/>
            <a:ext cx="10236726" cy="4762500"/>
          </a:xfrm>
          <a:prstGeom prst="rect">
            <a:avLst/>
          </a:prstGeom>
          <a:solidFill>
            <a:schemeClr val="dk1">
              <a:alpha val="80000"/>
            </a:schemeClr>
          </a:solidFill>
          <a:ln>
            <a:noFill/>
          </a:ln>
        </p:spPr>
        <p:txBody>
          <a:bodyPr spcFirstLastPara="1" wrap="square" lIns="0" tIns="0" rIns="0" bIns="0" anchor="ctr" anchorCtr="0">
            <a:noAutofit/>
          </a:bodyPr>
          <a:lstStyle>
            <a:lvl1pPr lvl="0" algn="ctr">
              <a:lnSpc>
                <a:spcPct val="97222"/>
              </a:lnSpc>
              <a:spcBef>
                <a:spcPts val="0"/>
              </a:spcBef>
              <a:spcAft>
                <a:spcPts val="0"/>
              </a:spcAft>
              <a:buClr>
                <a:schemeClr val="lt1"/>
              </a:buClr>
              <a:buSzPts val="7200"/>
              <a:buFont typeface="Barlow SemiBold"/>
              <a:buNone/>
              <a:defRPr sz="7200" b="0">
                <a:solidFill>
                  <a:schemeClr val="lt1"/>
                </a:solidFill>
                <a:latin typeface="Barlow SemiBold"/>
                <a:ea typeface="Barlow SemiBold"/>
                <a:cs typeface="Barlow SemiBold"/>
                <a:sym typeface="Barlow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54" name="Google Shape;354;p20"/>
          <p:cNvGrpSpPr/>
          <p:nvPr/>
        </p:nvGrpSpPr>
        <p:grpSpPr>
          <a:xfrm>
            <a:off x="381000" y="6458506"/>
            <a:ext cx="983325" cy="250349"/>
            <a:chOff x="445321" y="6344216"/>
            <a:chExt cx="1311101" cy="333799"/>
          </a:xfrm>
        </p:grpSpPr>
        <p:sp>
          <p:nvSpPr>
            <p:cNvPr id="355" name="Google Shape;355;p20"/>
            <p:cNvSpPr/>
            <p:nvPr/>
          </p:nvSpPr>
          <p:spPr>
            <a:xfrm>
              <a:off x="445321" y="6344216"/>
              <a:ext cx="150748" cy="295343"/>
            </a:xfrm>
            <a:custGeom>
              <a:avLst/>
              <a:gdLst/>
              <a:ahLst/>
              <a:cxnLst/>
              <a:rect l="l" t="t" r="r" b="b"/>
              <a:pathLst>
                <a:path w="150747" h="295342" extrusionOk="0">
                  <a:moveTo>
                    <a:pt x="147701" y="133673"/>
                  </a:moveTo>
                  <a:cubicBezTo>
                    <a:pt x="130165" y="56761"/>
                    <a:pt x="89247" y="31534"/>
                    <a:pt x="84633" y="21997"/>
                  </a:cubicBezTo>
                  <a:cubicBezTo>
                    <a:pt x="80941" y="16152"/>
                    <a:pt x="77557" y="9691"/>
                    <a:pt x="74788" y="3230"/>
                  </a:cubicBezTo>
                  <a:cubicBezTo>
                    <a:pt x="74788" y="2923"/>
                    <a:pt x="74480" y="2615"/>
                    <a:pt x="74480" y="2307"/>
                  </a:cubicBezTo>
                  <a:cubicBezTo>
                    <a:pt x="73865" y="9076"/>
                    <a:pt x="73557" y="11844"/>
                    <a:pt x="67404" y="18613"/>
                  </a:cubicBezTo>
                  <a:cubicBezTo>
                    <a:pt x="57560" y="26304"/>
                    <a:pt x="6490" y="69375"/>
                    <a:pt x="2490" y="156439"/>
                  </a:cubicBezTo>
                  <a:cubicBezTo>
                    <a:pt x="-1509" y="237659"/>
                    <a:pt x="61251" y="286267"/>
                    <a:pt x="69865" y="292420"/>
                  </a:cubicBezTo>
                  <a:lnTo>
                    <a:pt x="70788" y="293035"/>
                  </a:lnTo>
                  <a:cubicBezTo>
                    <a:pt x="73250" y="287498"/>
                    <a:pt x="75711" y="271500"/>
                    <a:pt x="77249" y="249964"/>
                  </a:cubicBezTo>
                  <a:cubicBezTo>
                    <a:pt x="77557" y="267500"/>
                    <a:pt x="80018" y="286267"/>
                    <a:pt x="88940" y="290266"/>
                  </a:cubicBezTo>
                  <a:lnTo>
                    <a:pt x="89555" y="289959"/>
                  </a:lnTo>
                  <a:cubicBezTo>
                    <a:pt x="93247" y="287190"/>
                    <a:pt x="96939" y="284421"/>
                    <a:pt x="100323" y="281037"/>
                  </a:cubicBezTo>
                  <a:cubicBezTo>
                    <a:pt x="121243" y="261655"/>
                    <a:pt x="161545" y="213047"/>
                    <a:pt x="147701" y="133673"/>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56" name="Google Shape;356;p20"/>
            <p:cNvSpPr/>
            <p:nvPr/>
          </p:nvSpPr>
          <p:spPr>
            <a:xfrm>
              <a:off x="513802" y="6591873"/>
              <a:ext cx="21535" cy="86142"/>
            </a:xfrm>
            <a:custGeom>
              <a:avLst/>
              <a:gdLst/>
              <a:ahLst/>
              <a:cxnLst/>
              <a:rect l="l" t="t" r="r" b="b"/>
              <a:pathLst>
                <a:path w="21535" h="86141" extrusionOk="0">
                  <a:moveTo>
                    <a:pt x="8768" y="2307"/>
                  </a:moveTo>
                  <a:cubicBezTo>
                    <a:pt x="7230" y="24150"/>
                    <a:pt x="4461" y="39840"/>
                    <a:pt x="2307" y="45378"/>
                  </a:cubicBezTo>
                  <a:cubicBezTo>
                    <a:pt x="2307" y="45378"/>
                    <a:pt x="5076" y="64452"/>
                    <a:pt x="6922" y="84757"/>
                  </a:cubicBezTo>
                  <a:lnTo>
                    <a:pt x="13690" y="84757"/>
                  </a:lnTo>
                  <a:cubicBezTo>
                    <a:pt x="15229" y="70605"/>
                    <a:pt x="17690" y="56454"/>
                    <a:pt x="20766" y="42609"/>
                  </a:cubicBezTo>
                  <a:cubicBezTo>
                    <a:pt x="11537" y="38610"/>
                    <a:pt x="9076" y="19843"/>
                    <a:pt x="8768" y="2307"/>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57" name="Google Shape;357;p20"/>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58" name="Google Shape;358;p20"/>
            <p:cNvSpPr/>
            <p:nvPr/>
          </p:nvSpPr>
          <p:spPr>
            <a:xfrm>
              <a:off x="517802" y="6345139"/>
              <a:ext cx="79989" cy="289190"/>
            </a:xfrm>
            <a:custGeom>
              <a:avLst/>
              <a:gdLst/>
              <a:ahLst/>
              <a:cxnLst/>
              <a:rect l="l" t="t" r="r" b="b"/>
              <a:pathLst>
                <a:path w="79988" h="289189" extrusionOk="0">
                  <a:moveTo>
                    <a:pt x="75220" y="132750"/>
                  </a:moveTo>
                  <a:cubicBezTo>
                    <a:pt x="57684" y="55838"/>
                    <a:pt x="16767" y="30611"/>
                    <a:pt x="12152" y="21074"/>
                  </a:cubicBezTo>
                  <a:cubicBezTo>
                    <a:pt x="8460" y="15229"/>
                    <a:pt x="5076" y="8768"/>
                    <a:pt x="2307" y="2307"/>
                  </a:cubicBezTo>
                  <a:cubicBezTo>
                    <a:pt x="6307" y="18305"/>
                    <a:pt x="5692" y="146902"/>
                    <a:pt x="6307" y="162285"/>
                  </a:cubicBezTo>
                  <a:cubicBezTo>
                    <a:pt x="7230" y="191204"/>
                    <a:pt x="6614" y="220430"/>
                    <a:pt x="4461" y="249349"/>
                  </a:cubicBezTo>
                  <a:cubicBezTo>
                    <a:pt x="4769" y="266885"/>
                    <a:pt x="7537" y="285652"/>
                    <a:pt x="16152" y="289651"/>
                  </a:cubicBezTo>
                  <a:lnTo>
                    <a:pt x="16767" y="289344"/>
                  </a:lnTo>
                  <a:cubicBezTo>
                    <a:pt x="20459" y="286575"/>
                    <a:pt x="24150" y="283806"/>
                    <a:pt x="27535" y="280422"/>
                  </a:cubicBezTo>
                  <a:lnTo>
                    <a:pt x="27842" y="280114"/>
                  </a:lnTo>
                  <a:cubicBezTo>
                    <a:pt x="48762" y="260732"/>
                    <a:pt x="89064" y="212124"/>
                    <a:pt x="75220" y="132750"/>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59" name="Google Shape;359;p20"/>
            <p:cNvSpPr/>
            <p:nvPr/>
          </p:nvSpPr>
          <p:spPr>
            <a:xfrm>
              <a:off x="1716428" y="6572210"/>
              <a:ext cx="39994" cy="39994"/>
            </a:xfrm>
            <a:custGeom>
              <a:avLst/>
              <a:gdLst/>
              <a:ahLst/>
              <a:cxnLst/>
              <a:rect l="l" t="t" r="r" b="b"/>
              <a:pathLst>
                <a:path w="39994" h="39994" extrusionOk="0">
                  <a:moveTo>
                    <a:pt x="20739" y="40736"/>
                  </a:moveTo>
                  <a:cubicBezTo>
                    <a:pt x="9664" y="40736"/>
                    <a:pt x="742" y="31815"/>
                    <a:pt x="742" y="20739"/>
                  </a:cubicBezTo>
                  <a:cubicBezTo>
                    <a:pt x="742" y="9664"/>
                    <a:pt x="9664" y="742"/>
                    <a:pt x="20739" y="742"/>
                  </a:cubicBezTo>
                  <a:cubicBezTo>
                    <a:pt x="31507" y="742"/>
                    <a:pt x="40429" y="9356"/>
                    <a:pt x="40736" y="20432"/>
                  </a:cubicBezTo>
                  <a:cubicBezTo>
                    <a:pt x="41044" y="31199"/>
                    <a:pt x="32430" y="40429"/>
                    <a:pt x="21662" y="40429"/>
                  </a:cubicBezTo>
                  <a:cubicBezTo>
                    <a:pt x="21047" y="40736"/>
                    <a:pt x="21047" y="40736"/>
                    <a:pt x="20739" y="40736"/>
                  </a:cubicBezTo>
                  <a:close/>
                  <a:moveTo>
                    <a:pt x="20739" y="2896"/>
                  </a:moveTo>
                  <a:cubicBezTo>
                    <a:pt x="10894" y="2896"/>
                    <a:pt x="2588" y="10894"/>
                    <a:pt x="2588" y="20739"/>
                  </a:cubicBezTo>
                  <a:cubicBezTo>
                    <a:pt x="2588" y="30584"/>
                    <a:pt x="10587" y="38890"/>
                    <a:pt x="20432" y="38890"/>
                  </a:cubicBezTo>
                  <a:cubicBezTo>
                    <a:pt x="30276" y="38890"/>
                    <a:pt x="38583" y="30892"/>
                    <a:pt x="38583" y="21047"/>
                  </a:cubicBezTo>
                  <a:cubicBezTo>
                    <a:pt x="38583" y="21047"/>
                    <a:pt x="38583" y="21047"/>
                    <a:pt x="38583" y="21047"/>
                  </a:cubicBezTo>
                  <a:cubicBezTo>
                    <a:pt x="38890" y="11202"/>
                    <a:pt x="30892" y="3203"/>
                    <a:pt x="21047" y="2896"/>
                  </a:cubicBezTo>
                  <a:cubicBezTo>
                    <a:pt x="21047" y="2896"/>
                    <a:pt x="20739" y="2896"/>
                    <a:pt x="20739" y="2896"/>
                  </a:cubicBezTo>
                  <a:lnTo>
                    <a:pt x="20739" y="2896"/>
                  </a:lnTo>
                  <a:close/>
                  <a:moveTo>
                    <a:pt x="25354" y="33660"/>
                  </a:moveTo>
                  <a:lnTo>
                    <a:pt x="20124" y="22585"/>
                  </a:lnTo>
                  <a:lnTo>
                    <a:pt x="16124" y="22585"/>
                  </a:lnTo>
                  <a:lnTo>
                    <a:pt x="16124" y="33660"/>
                  </a:lnTo>
                  <a:lnTo>
                    <a:pt x="13048" y="33660"/>
                  </a:lnTo>
                  <a:lnTo>
                    <a:pt x="13048" y="8433"/>
                  </a:lnTo>
                  <a:lnTo>
                    <a:pt x="20432" y="8433"/>
                  </a:lnTo>
                  <a:cubicBezTo>
                    <a:pt x="25969" y="8433"/>
                    <a:pt x="28123" y="10894"/>
                    <a:pt x="28123" y="15509"/>
                  </a:cubicBezTo>
                  <a:cubicBezTo>
                    <a:pt x="28430" y="18586"/>
                    <a:pt x="26277" y="21662"/>
                    <a:pt x="23200" y="22277"/>
                  </a:cubicBezTo>
                  <a:lnTo>
                    <a:pt x="28430" y="33660"/>
                  </a:lnTo>
                  <a:lnTo>
                    <a:pt x="25354" y="33660"/>
                  </a:lnTo>
                  <a:close/>
                  <a:moveTo>
                    <a:pt x="16124" y="19816"/>
                  </a:moveTo>
                  <a:lnTo>
                    <a:pt x="20432" y="19816"/>
                  </a:lnTo>
                  <a:cubicBezTo>
                    <a:pt x="23816" y="19816"/>
                    <a:pt x="25354" y="18586"/>
                    <a:pt x="25354" y="15509"/>
                  </a:cubicBezTo>
                  <a:cubicBezTo>
                    <a:pt x="25354" y="12433"/>
                    <a:pt x="24123" y="11202"/>
                    <a:pt x="20124" y="11202"/>
                  </a:cubicBezTo>
                  <a:lnTo>
                    <a:pt x="16124" y="11202"/>
                  </a:lnTo>
                  <a:lnTo>
                    <a:pt x="16124" y="1981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0" name="Google Shape;360;p20"/>
            <p:cNvSpPr/>
            <p:nvPr/>
          </p:nvSpPr>
          <p:spPr>
            <a:xfrm>
              <a:off x="1385261" y="6453458"/>
              <a:ext cx="163054" cy="159977"/>
            </a:xfrm>
            <a:custGeom>
              <a:avLst/>
              <a:gdLst/>
              <a:ahLst/>
              <a:cxnLst/>
              <a:rect l="l" t="t" r="r" b="b"/>
              <a:pathLst>
                <a:path w="163053" h="159977" extrusionOk="0">
                  <a:moveTo>
                    <a:pt x="56256" y="141337"/>
                  </a:moveTo>
                  <a:cubicBezTo>
                    <a:pt x="61793" y="145645"/>
                    <a:pt x="72253" y="147490"/>
                    <a:pt x="81791" y="147490"/>
                  </a:cubicBezTo>
                  <a:cubicBezTo>
                    <a:pt x="94096" y="147490"/>
                    <a:pt x="106095" y="145337"/>
                    <a:pt x="117785" y="134569"/>
                  </a:cubicBezTo>
                  <a:cubicBezTo>
                    <a:pt x="129476" y="123801"/>
                    <a:pt x="138090" y="106881"/>
                    <a:pt x="138090" y="80423"/>
                  </a:cubicBezTo>
                  <a:cubicBezTo>
                    <a:pt x="138090" y="54888"/>
                    <a:pt x="128246" y="34276"/>
                    <a:pt x="108556" y="21970"/>
                  </a:cubicBezTo>
                  <a:cubicBezTo>
                    <a:pt x="97173" y="14894"/>
                    <a:pt x="82714" y="12125"/>
                    <a:pt x="66100" y="12125"/>
                  </a:cubicBezTo>
                  <a:cubicBezTo>
                    <a:pt x="61793" y="11817"/>
                    <a:pt x="57486" y="12433"/>
                    <a:pt x="53487" y="13663"/>
                  </a:cubicBezTo>
                  <a:cubicBezTo>
                    <a:pt x="52256" y="14586"/>
                    <a:pt x="51641" y="15817"/>
                    <a:pt x="51026" y="17355"/>
                  </a:cubicBezTo>
                  <a:cubicBezTo>
                    <a:pt x="50410" y="21970"/>
                    <a:pt x="50410" y="56426"/>
                    <a:pt x="50410" y="77039"/>
                  </a:cubicBezTo>
                  <a:cubicBezTo>
                    <a:pt x="50410" y="97959"/>
                    <a:pt x="50410" y="127493"/>
                    <a:pt x="51026" y="130877"/>
                  </a:cubicBezTo>
                  <a:cubicBezTo>
                    <a:pt x="51333" y="134877"/>
                    <a:pt x="53179" y="138876"/>
                    <a:pt x="56256" y="141337"/>
                  </a:cubicBezTo>
                  <a:moveTo>
                    <a:pt x="5186" y="742"/>
                  </a:moveTo>
                  <a:cubicBezTo>
                    <a:pt x="9493" y="742"/>
                    <a:pt x="26106" y="1357"/>
                    <a:pt x="33797" y="1357"/>
                  </a:cubicBezTo>
                  <a:cubicBezTo>
                    <a:pt x="47949" y="1357"/>
                    <a:pt x="58102" y="742"/>
                    <a:pt x="84867" y="742"/>
                  </a:cubicBezTo>
                  <a:cubicBezTo>
                    <a:pt x="107325" y="742"/>
                    <a:pt x="126400" y="6895"/>
                    <a:pt x="139936" y="18586"/>
                  </a:cubicBezTo>
                  <a:cubicBezTo>
                    <a:pt x="156242" y="32737"/>
                    <a:pt x="164856" y="52427"/>
                    <a:pt x="164856" y="76424"/>
                  </a:cubicBezTo>
                  <a:cubicBezTo>
                    <a:pt x="164856" y="110573"/>
                    <a:pt x="149166" y="130262"/>
                    <a:pt x="133783" y="141337"/>
                  </a:cubicBezTo>
                  <a:cubicBezTo>
                    <a:pt x="118093" y="153028"/>
                    <a:pt x="98096" y="159489"/>
                    <a:pt x="69177" y="159489"/>
                  </a:cubicBezTo>
                  <a:cubicBezTo>
                    <a:pt x="53795" y="159489"/>
                    <a:pt x="27644" y="158873"/>
                    <a:pt x="5494" y="158566"/>
                  </a:cubicBezTo>
                  <a:lnTo>
                    <a:pt x="5186" y="158566"/>
                  </a:lnTo>
                  <a:cubicBezTo>
                    <a:pt x="4263" y="156412"/>
                    <a:pt x="7032" y="148721"/>
                    <a:pt x="8878" y="148413"/>
                  </a:cubicBezTo>
                  <a:cubicBezTo>
                    <a:pt x="12262" y="148413"/>
                    <a:pt x="15954" y="147490"/>
                    <a:pt x="19338" y="146260"/>
                  </a:cubicBezTo>
                  <a:cubicBezTo>
                    <a:pt x="23953" y="144414"/>
                    <a:pt x="25183" y="141953"/>
                    <a:pt x="25491" y="133646"/>
                  </a:cubicBezTo>
                  <a:cubicBezTo>
                    <a:pt x="26414" y="117956"/>
                    <a:pt x="26106" y="99190"/>
                    <a:pt x="26106" y="77962"/>
                  </a:cubicBezTo>
                  <a:cubicBezTo>
                    <a:pt x="26106" y="62887"/>
                    <a:pt x="26414" y="33045"/>
                    <a:pt x="25799" y="23816"/>
                  </a:cubicBezTo>
                  <a:cubicBezTo>
                    <a:pt x="24876" y="16124"/>
                    <a:pt x="21799" y="13971"/>
                    <a:pt x="15031" y="12433"/>
                  </a:cubicBezTo>
                  <a:cubicBezTo>
                    <a:pt x="11647" y="11817"/>
                    <a:pt x="7032" y="10894"/>
                    <a:pt x="879" y="10279"/>
                  </a:cubicBezTo>
                  <a:cubicBezTo>
                    <a:pt x="-44" y="9049"/>
                    <a:pt x="3955" y="2280"/>
                    <a:pt x="5186"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1" name="Google Shape;361;p20"/>
            <p:cNvSpPr/>
            <p:nvPr/>
          </p:nvSpPr>
          <p:spPr>
            <a:xfrm>
              <a:off x="1562682" y="6454073"/>
              <a:ext cx="135365" cy="159977"/>
            </a:xfrm>
            <a:custGeom>
              <a:avLst/>
              <a:gdLst/>
              <a:ahLst/>
              <a:cxnLst/>
              <a:rect l="l" t="t" r="r" b="b"/>
              <a:pathLst>
                <a:path w="135365" h="159977" extrusionOk="0">
                  <a:moveTo>
                    <a:pt x="50810" y="13048"/>
                  </a:moveTo>
                  <a:cubicBezTo>
                    <a:pt x="49887" y="13356"/>
                    <a:pt x="48349" y="15817"/>
                    <a:pt x="48349" y="17047"/>
                  </a:cubicBezTo>
                  <a:cubicBezTo>
                    <a:pt x="48041" y="26277"/>
                    <a:pt x="47734" y="49966"/>
                    <a:pt x="47734" y="66271"/>
                  </a:cubicBezTo>
                  <a:cubicBezTo>
                    <a:pt x="47734" y="66886"/>
                    <a:pt x="48349" y="67502"/>
                    <a:pt x="48964" y="67502"/>
                  </a:cubicBezTo>
                  <a:cubicBezTo>
                    <a:pt x="52349" y="67809"/>
                    <a:pt x="60347" y="68117"/>
                    <a:pt x="67423" y="68117"/>
                  </a:cubicBezTo>
                  <a:cubicBezTo>
                    <a:pt x="77268" y="68117"/>
                    <a:pt x="82806" y="66886"/>
                    <a:pt x="85882" y="65348"/>
                  </a:cubicBezTo>
                  <a:cubicBezTo>
                    <a:pt x="94189" y="61349"/>
                    <a:pt x="97880" y="52427"/>
                    <a:pt x="97880" y="42890"/>
                  </a:cubicBezTo>
                  <a:cubicBezTo>
                    <a:pt x="97880" y="20739"/>
                    <a:pt x="82498" y="12433"/>
                    <a:pt x="59732" y="12433"/>
                  </a:cubicBezTo>
                  <a:cubicBezTo>
                    <a:pt x="57271" y="12433"/>
                    <a:pt x="54194" y="12433"/>
                    <a:pt x="50810" y="13048"/>
                  </a:cubicBezTo>
                  <a:moveTo>
                    <a:pt x="108956" y="113957"/>
                  </a:moveTo>
                  <a:cubicBezTo>
                    <a:pt x="108956" y="91806"/>
                    <a:pt x="92651" y="79192"/>
                    <a:pt x="62809" y="79192"/>
                  </a:cubicBezTo>
                  <a:cubicBezTo>
                    <a:pt x="58502" y="78885"/>
                    <a:pt x="54194" y="79192"/>
                    <a:pt x="49887" y="79500"/>
                  </a:cubicBezTo>
                  <a:cubicBezTo>
                    <a:pt x="48964" y="79808"/>
                    <a:pt x="48349" y="80423"/>
                    <a:pt x="48349" y="80731"/>
                  </a:cubicBezTo>
                  <a:cubicBezTo>
                    <a:pt x="48349" y="96728"/>
                    <a:pt x="48041" y="122263"/>
                    <a:pt x="48964" y="132416"/>
                  </a:cubicBezTo>
                  <a:cubicBezTo>
                    <a:pt x="49580" y="136723"/>
                    <a:pt x="52656" y="142876"/>
                    <a:pt x="56348" y="144722"/>
                  </a:cubicBezTo>
                  <a:cubicBezTo>
                    <a:pt x="60347" y="146875"/>
                    <a:pt x="69577" y="147490"/>
                    <a:pt x="76038" y="147490"/>
                  </a:cubicBezTo>
                  <a:cubicBezTo>
                    <a:pt x="93573" y="147490"/>
                    <a:pt x="108956" y="137646"/>
                    <a:pt x="108956" y="113957"/>
                  </a:cubicBezTo>
                  <a:moveTo>
                    <a:pt x="4663" y="742"/>
                  </a:moveTo>
                  <a:cubicBezTo>
                    <a:pt x="7124" y="742"/>
                    <a:pt x="13892" y="1665"/>
                    <a:pt x="31121" y="1665"/>
                  </a:cubicBezTo>
                  <a:cubicBezTo>
                    <a:pt x="47426" y="1665"/>
                    <a:pt x="60655" y="1050"/>
                    <a:pt x="76653" y="1050"/>
                  </a:cubicBezTo>
                  <a:cubicBezTo>
                    <a:pt x="96342" y="1050"/>
                    <a:pt x="123415" y="8126"/>
                    <a:pt x="123415" y="37352"/>
                  </a:cubicBezTo>
                  <a:cubicBezTo>
                    <a:pt x="123415" y="51812"/>
                    <a:pt x="113263" y="63502"/>
                    <a:pt x="100034" y="69040"/>
                  </a:cubicBezTo>
                  <a:cubicBezTo>
                    <a:pt x="99111" y="69348"/>
                    <a:pt x="99111" y="69963"/>
                    <a:pt x="100034" y="69963"/>
                  </a:cubicBezTo>
                  <a:cubicBezTo>
                    <a:pt x="119108" y="74885"/>
                    <a:pt x="135721" y="86268"/>
                    <a:pt x="135721" y="108727"/>
                  </a:cubicBezTo>
                  <a:cubicBezTo>
                    <a:pt x="135721" y="130570"/>
                    <a:pt x="122185" y="144106"/>
                    <a:pt x="102495" y="152720"/>
                  </a:cubicBezTo>
                  <a:cubicBezTo>
                    <a:pt x="90497" y="157950"/>
                    <a:pt x="75730" y="159796"/>
                    <a:pt x="60655" y="159796"/>
                  </a:cubicBezTo>
                  <a:cubicBezTo>
                    <a:pt x="49272" y="159796"/>
                    <a:pt x="18200" y="158566"/>
                    <a:pt x="1279" y="158873"/>
                  </a:cubicBezTo>
                  <a:cubicBezTo>
                    <a:pt x="-567" y="157950"/>
                    <a:pt x="2817" y="149952"/>
                    <a:pt x="4355" y="148721"/>
                  </a:cubicBezTo>
                  <a:cubicBezTo>
                    <a:pt x="8355" y="148721"/>
                    <a:pt x="12047" y="148106"/>
                    <a:pt x="16046" y="146875"/>
                  </a:cubicBezTo>
                  <a:cubicBezTo>
                    <a:pt x="22199" y="145337"/>
                    <a:pt x="22814" y="143491"/>
                    <a:pt x="23737" y="134262"/>
                  </a:cubicBezTo>
                  <a:cubicBezTo>
                    <a:pt x="24353" y="126263"/>
                    <a:pt x="24353" y="98267"/>
                    <a:pt x="24353" y="78269"/>
                  </a:cubicBezTo>
                  <a:cubicBezTo>
                    <a:pt x="24353" y="50889"/>
                    <a:pt x="24660" y="32430"/>
                    <a:pt x="24353" y="23508"/>
                  </a:cubicBezTo>
                  <a:cubicBezTo>
                    <a:pt x="24045" y="16432"/>
                    <a:pt x="21584" y="14279"/>
                    <a:pt x="16661" y="12740"/>
                  </a:cubicBezTo>
                  <a:cubicBezTo>
                    <a:pt x="12662" y="11817"/>
                    <a:pt x="6509" y="11202"/>
                    <a:pt x="1279" y="10587"/>
                  </a:cubicBezTo>
                  <a:cubicBezTo>
                    <a:pt x="-567" y="9356"/>
                    <a:pt x="3125" y="1665"/>
                    <a:pt x="4663" y="74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2" name="Google Shape;362;p20"/>
            <p:cNvSpPr/>
            <p:nvPr/>
          </p:nvSpPr>
          <p:spPr>
            <a:xfrm>
              <a:off x="646734" y="6506374"/>
              <a:ext cx="190742" cy="104601"/>
            </a:xfrm>
            <a:custGeom>
              <a:avLst/>
              <a:gdLst/>
              <a:ahLst/>
              <a:cxnLst/>
              <a:rect l="l" t="t" r="r" b="b"/>
              <a:pathLst>
                <a:path w="190742" h="104600" extrusionOk="0">
                  <a:moveTo>
                    <a:pt x="3203" y="106573"/>
                  </a:moveTo>
                  <a:cubicBezTo>
                    <a:pt x="2588" y="105035"/>
                    <a:pt x="2280" y="103189"/>
                    <a:pt x="2280" y="101651"/>
                  </a:cubicBezTo>
                  <a:cubicBezTo>
                    <a:pt x="2280" y="100420"/>
                    <a:pt x="2588" y="99190"/>
                    <a:pt x="3203" y="98267"/>
                  </a:cubicBezTo>
                  <a:cubicBezTo>
                    <a:pt x="6587" y="97651"/>
                    <a:pt x="9664" y="97036"/>
                    <a:pt x="13048" y="96113"/>
                  </a:cubicBezTo>
                  <a:cubicBezTo>
                    <a:pt x="17663" y="94883"/>
                    <a:pt x="19201" y="92421"/>
                    <a:pt x="19509" y="86884"/>
                  </a:cubicBezTo>
                  <a:cubicBezTo>
                    <a:pt x="20124" y="73347"/>
                    <a:pt x="20432" y="47505"/>
                    <a:pt x="20124" y="29661"/>
                  </a:cubicBezTo>
                  <a:lnTo>
                    <a:pt x="20124" y="29046"/>
                  </a:lnTo>
                  <a:cubicBezTo>
                    <a:pt x="20432" y="26585"/>
                    <a:pt x="19509" y="24123"/>
                    <a:pt x="17663" y="22585"/>
                  </a:cubicBezTo>
                  <a:cubicBezTo>
                    <a:pt x="13356" y="19816"/>
                    <a:pt x="8741" y="17970"/>
                    <a:pt x="4126" y="16740"/>
                  </a:cubicBezTo>
                  <a:cubicBezTo>
                    <a:pt x="1973" y="16124"/>
                    <a:pt x="742" y="14894"/>
                    <a:pt x="742" y="13663"/>
                  </a:cubicBezTo>
                  <a:cubicBezTo>
                    <a:pt x="742" y="12433"/>
                    <a:pt x="2280" y="10894"/>
                    <a:pt x="5049" y="10279"/>
                  </a:cubicBezTo>
                  <a:cubicBezTo>
                    <a:pt x="16740" y="8433"/>
                    <a:pt x="28430" y="5664"/>
                    <a:pt x="39506" y="1357"/>
                  </a:cubicBezTo>
                  <a:cubicBezTo>
                    <a:pt x="40429" y="2280"/>
                    <a:pt x="40736" y="3511"/>
                    <a:pt x="40736" y="4741"/>
                  </a:cubicBezTo>
                  <a:cubicBezTo>
                    <a:pt x="40736" y="5664"/>
                    <a:pt x="40736" y="6280"/>
                    <a:pt x="40429" y="7203"/>
                  </a:cubicBezTo>
                  <a:cubicBezTo>
                    <a:pt x="40121" y="9664"/>
                    <a:pt x="39813" y="12740"/>
                    <a:pt x="39813" y="15509"/>
                  </a:cubicBezTo>
                  <a:cubicBezTo>
                    <a:pt x="39813" y="16432"/>
                    <a:pt x="40736" y="17047"/>
                    <a:pt x="41659" y="17047"/>
                  </a:cubicBezTo>
                  <a:cubicBezTo>
                    <a:pt x="42275" y="17047"/>
                    <a:pt x="42582" y="16740"/>
                    <a:pt x="42890" y="16432"/>
                  </a:cubicBezTo>
                  <a:cubicBezTo>
                    <a:pt x="57349" y="5049"/>
                    <a:pt x="70271" y="1050"/>
                    <a:pt x="77039" y="1050"/>
                  </a:cubicBezTo>
                  <a:cubicBezTo>
                    <a:pt x="88114" y="1050"/>
                    <a:pt x="96421" y="6280"/>
                    <a:pt x="103189" y="17047"/>
                  </a:cubicBezTo>
                  <a:cubicBezTo>
                    <a:pt x="103497" y="17663"/>
                    <a:pt x="104112" y="17970"/>
                    <a:pt x="104727" y="17970"/>
                  </a:cubicBezTo>
                  <a:cubicBezTo>
                    <a:pt x="105343" y="17970"/>
                    <a:pt x="105958" y="17663"/>
                    <a:pt x="105958" y="17047"/>
                  </a:cubicBezTo>
                  <a:cubicBezTo>
                    <a:pt x="119187" y="6895"/>
                    <a:pt x="132416" y="742"/>
                    <a:pt x="141337" y="742"/>
                  </a:cubicBezTo>
                  <a:cubicBezTo>
                    <a:pt x="162258" y="742"/>
                    <a:pt x="174871" y="16432"/>
                    <a:pt x="174871" y="42582"/>
                  </a:cubicBezTo>
                  <a:cubicBezTo>
                    <a:pt x="174871" y="50273"/>
                    <a:pt x="174871" y="59811"/>
                    <a:pt x="174871" y="68732"/>
                  </a:cubicBezTo>
                  <a:cubicBezTo>
                    <a:pt x="174871" y="76424"/>
                    <a:pt x="174871" y="83807"/>
                    <a:pt x="174871" y="89037"/>
                  </a:cubicBezTo>
                  <a:cubicBezTo>
                    <a:pt x="175179" y="91191"/>
                    <a:pt x="176717" y="93344"/>
                    <a:pt x="178563" y="94267"/>
                  </a:cubicBezTo>
                  <a:cubicBezTo>
                    <a:pt x="182870" y="95805"/>
                    <a:pt x="187177" y="96728"/>
                    <a:pt x="191792" y="97344"/>
                  </a:cubicBezTo>
                  <a:lnTo>
                    <a:pt x="192099" y="97344"/>
                  </a:lnTo>
                  <a:cubicBezTo>
                    <a:pt x="192407" y="100113"/>
                    <a:pt x="191792" y="103189"/>
                    <a:pt x="190869" y="105958"/>
                  </a:cubicBezTo>
                  <a:cubicBezTo>
                    <a:pt x="189638" y="105958"/>
                    <a:pt x="187485" y="105958"/>
                    <a:pt x="185024" y="105650"/>
                  </a:cubicBezTo>
                  <a:cubicBezTo>
                    <a:pt x="180716" y="105343"/>
                    <a:pt x="174871" y="105035"/>
                    <a:pt x="167795" y="105035"/>
                  </a:cubicBezTo>
                  <a:cubicBezTo>
                    <a:pt x="153951" y="105035"/>
                    <a:pt x="146567" y="105343"/>
                    <a:pt x="139799" y="105650"/>
                  </a:cubicBezTo>
                  <a:cubicBezTo>
                    <a:pt x="139184" y="102881"/>
                    <a:pt x="139184" y="99805"/>
                    <a:pt x="139799" y="97036"/>
                  </a:cubicBezTo>
                  <a:cubicBezTo>
                    <a:pt x="142568" y="96421"/>
                    <a:pt x="145645" y="95805"/>
                    <a:pt x="148413" y="95190"/>
                  </a:cubicBezTo>
                  <a:cubicBezTo>
                    <a:pt x="152720" y="93652"/>
                    <a:pt x="154259" y="91806"/>
                    <a:pt x="154259" y="85961"/>
                  </a:cubicBezTo>
                  <a:cubicBezTo>
                    <a:pt x="154259" y="81654"/>
                    <a:pt x="155182" y="45043"/>
                    <a:pt x="153643" y="36122"/>
                  </a:cubicBezTo>
                  <a:cubicBezTo>
                    <a:pt x="152413" y="24431"/>
                    <a:pt x="142260" y="15817"/>
                    <a:pt x="130570" y="16432"/>
                  </a:cubicBezTo>
                  <a:cubicBezTo>
                    <a:pt x="122263" y="17047"/>
                    <a:pt x="114264" y="19816"/>
                    <a:pt x="107496" y="25046"/>
                  </a:cubicBezTo>
                  <a:cubicBezTo>
                    <a:pt x="106881" y="25662"/>
                    <a:pt x="106573" y="26277"/>
                    <a:pt x="106573" y="27200"/>
                  </a:cubicBezTo>
                  <a:lnTo>
                    <a:pt x="106573" y="27507"/>
                  </a:lnTo>
                  <a:cubicBezTo>
                    <a:pt x="107496" y="33660"/>
                    <a:pt x="107804" y="39813"/>
                    <a:pt x="107496" y="45966"/>
                  </a:cubicBezTo>
                  <a:cubicBezTo>
                    <a:pt x="107496" y="50581"/>
                    <a:pt x="107496" y="55811"/>
                    <a:pt x="107496" y="60734"/>
                  </a:cubicBezTo>
                  <a:cubicBezTo>
                    <a:pt x="107496" y="70886"/>
                    <a:pt x="107496" y="80423"/>
                    <a:pt x="107496" y="87807"/>
                  </a:cubicBezTo>
                  <a:cubicBezTo>
                    <a:pt x="107188" y="91191"/>
                    <a:pt x="109650" y="94267"/>
                    <a:pt x="113034" y="94883"/>
                  </a:cubicBezTo>
                  <a:lnTo>
                    <a:pt x="116418" y="95805"/>
                  </a:lnTo>
                  <a:cubicBezTo>
                    <a:pt x="118571" y="96421"/>
                    <a:pt x="120417" y="96728"/>
                    <a:pt x="123494" y="97344"/>
                  </a:cubicBezTo>
                  <a:cubicBezTo>
                    <a:pt x="124109" y="99497"/>
                    <a:pt x="124109" y="101651"/>
                    <a:pt x="123494" y="103804"/>
                  </a:cubicBezTo>
                  <a:cubicBezTo>
                    <a:pt x="123494" y="104727"/>
                    <a:pt x="123186" y="105343"/>
                    <a:pt x="122571" y="105958"/>
                  </a:cubicBezTo>
                  <a:cubicBezTo>
                    <a:pt x="114880" y="105650"/>
                    <a:pt x="106881" y="105343"/>
                    <a:pt x="95498" y="105343"/>
                  </a:cubicBezTo>
                  <a:cubicBezTo>
                    <a:pt x="92114" y="105343"/>
                    <a:pt x="86268" y="105343"/>
                    <a:pt x="81346" y="105650"/>
                  </a:cubicBezTo>
                  <a:cubicBezTo>
                    <a:pt x="77347" y="105650"/>
                    <a:pt x="73347" y="105958"/>
                    <a:pt x="71194" y="105958"/>
                  </a:cubicBezTo>
                  <a:cubicBezTo>
                    <a:pt x="70578" y="104420"/>
                    <a:pt x="70271" y="103189"/>
                    <a:pt x="70271" y="101651"/>
                  </a:cubicBezTo>
                  <a:cubicBezTo>
                    <a:pt x="69963" y="100420"/>
                    <a:pt x="70271" y="98882"/>
                    <a:pt x="70578" y="97651"/>
                  </a:cubicBezTo>
                  <a:lnTo>
                    <a:pt x="73655" y="97036"/>
                  </a:lnTo>
                  <a:cubicBezTo>
                    <a:pt x="76424" y="96421"/>
                    <a:pt x="78577" y="96113"/>
                    <a:pt x="80731" y="95498"/>
                  </a:cubicBezTo>
                  <a:cubicBezTo>
                    <a:pt x="84422" y="94267"/>
                    <a:pt x="85961" y="92114"/>
                    <a:pt x="86268" y="87499"/>
                  </a:cubicBezTo>
                  <a:cubicBezTo>
                    <a:pt x="86884" y="76116"/>
                    <a:pt x="87499" y="43813"/>
                    <a:pt x="85961" y="35814"/>
                  </a:cubicBezTo>
                  <a:cubicBezTo>
                    <a:pt x="83192" y="22893"/>
                    <a:pt x="75808" y="16124"/>
                    <a:pt x="63810" y="16124"/>
                  </a:cubicBezTo>
                  <a:cubicBezTo>
                    <a:pt x="55504" y="16740"/>
                    <a:pt x="47505" y="19816"/>
                    <a:pt x="40736" y="24739"/>
                  </a:cubicBezTo>
                  <a:cubicBezTo>
                    <a:pt x="39198" y="25969"/>
                    <a:pt x="38583" y="28123"/>
                    <a:pt x="38583" y="29969"/>
                  </a:cubicBezTo>
                  <a:cubicBezTo>
                    <a:pt x="38583" y="33968"/>
                    <a:pt x="38583" y="38275"/>
                    <a:pt x="38583" y="43505"/>
                  </a:cubicBezTo>
                  <a:cubicBezTo>
                    <a:pt x="38583" y="59811"/>
                    <a:pt x="38583" y="80115"/>
                    <a:pt x="38890" y="88730"/>
                  </a:cubicBezTo>
                  <a:cubicBezTo>
                    <a:pt x="38890" y="92421"/>
                    <a:pt x="41659" y="95190"/>
                    <a:pt x="45043" y="95805"/>
                  </a:cubicBezTo>
                  <a:cubicBezTo>
                    <a:pt x="46274" y="96113"/>
                    <a:pt x="48120" y="96421"/>
                    <a:pt x="50273" y="96728"/>
                  </a:cubicBezTo>
                  <a:lnTo>
                    <a:pt x="54273" y="97344"/>
                  </a:lnTo>
                  <a:cubicBezTo>
                    <a:pt x="54888" y="100113"/>
                    <a:pt x="54581" y="103189"/>
                    <a:pt x="53658" y="105958"/>
                  </a:cubicBezTo>
                  <a:cubicBezTo>
                    <a:pt x="51504" y="105958"/>
                    <a:pt x="48735" y="105958"/>
                    <a:pt x="45659" y="105650"/>
                  </a:cubicBezTo>
                  <a:cubicBezTo>
                    <a:pt x="40736" y="105343"/>
                    <a:pt x="34891" y="105035"/>
                    <a:pt x="28123" y="105035"/>
                  </a:cubicBezTo>
                  <a:cubicBezTo>
                    <a:pt x="20124" y="105035"/>
                    <a:pt x="14586" y="105343"/>
                    <a:pt x="9971" y="105650"/>
                  </a:cubicBezTo>
                  <a:cubicBezTo>
                    <a:pt x="8126" y="106266"/>
                    <a:pt x="5664" y="106573"/>
                    <a:pt x="3203" y="10657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3" name="Google Shape;363;p20"/>
            <p:cNvSpPr/>
            <p:nvPr/>
          </p:nvSpPr>
          <p:spPr>
            <a:xfrm>
              <a:off x="858057"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2" y="97344"/>
                    <a:pt x="70609" y="95190"/>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4" name="Google Shape;364;p20"/>
            <p:cNvSpPr/>
            <p:nvPr/>
          </p:nvSpPr>
          <p:spPr>
            <a:xfrm>
              <a:off x="1249386" y="6507296"/>
              <a:ext cx="107677" cy="107677"/>
            </a:xfrm>
            <a:custGeom>
              <a:avLst/>
              <a:gdLst/>
              <a:ahLst/>
              <a:cxnLst/>
              <a:rect l="l" t="t" r="r" b="b"/>
              <a:pathLst>
                <a:path w="107677" h="107677" extrusionOk="0">
                  <a:moveTo>
                    <a:pt x="48766" y="11202"/>
                  </a:moveTo>
                  <a:cubicBezTo>
                    <a:pt x="44459" y="11202"/>
                    <a:pt x="40152" y="12433"/>
                    <a:pt x="36460" y="14586"/>
                  </a:cubicBezTo>
                  <a:cubicBezTo>
                    <a:pt x="27538" y="20124"/>
                    <a:pt x="22924" y="30892"/>
                    <a:pt x="22924" y="46582"/>
                  </a:cubicBezTo>
                  <a:cubicBezTo>
                    <a:pt x="22924" y="76424"/>
                    <a:pt x="37691" y="97036"/>
                    <a:pt x="59226" y="97036"/>
                  </a:cubicBezTo>
                  <a:cubicBezTo>
                    <a:pt x="65071" y="97344"/>
                    <a:pt x="70609" y="95498"/>
                    <a:pt x="74916" y="91498"/>
                  </a:cubicBezTo>
                  <a:cubicBezTo>
                    <a:pt x="81377" y="86268"/>
                    <a:pt x="85069" y="75193"/>
                    <a:pt x="85069" y="60118"/>
                  </a:cubicBezTo>
                  <a:cubicBezTo>
                    <a:pt x="84761" y="30892"/>
                    <a:pt x="70302" y="11202"/>
                    <a:pt x="48766" y="11202"/>
                  </a:cubicBezTo>
                  <a:moveTo>
                    <a:pt x="52766" y="108111"/>
                  </a:moveTo>
                  <a:cubicBezTo>
                    <a:pt x="14309" y="108111"/>
                    <a:pt x="773" y="79808"/>
                    <a:pt x="773" y="53658"/>
                  </a:cubicBezTo>
                  <a:cubicBezTo>
                    <a:pt x="158" y="36429"/>
                    <a:pt x="8772" y="20124"/>
                    <a:pt x="23231" y="10894"/>
                  </a:cubicBezTo>
                  <a:cubicBezTo>
                    <a:pt x="33691" y="4434"/>
                    <a:pt x="45690" y="1050"/>
                    <a:pt x="57688" y="742"/>
                  </a:cubicBezTo>
                  <a:cubicBezTo>
                    <a:pt x="86915" y="742"/>
                    <a:pt x="107527" y="21662"/>
                    <a:pt x="107527" y="52119"/>
                  </a:cubicBezTo>
                  <a:cubicBezTo>
                    <a:pt x="107527" y="72732"/>
                    <a:pt x="99220" y="88730"/>
                    <a:pt x="83838" y="98882"/>
                  </a:cubicBezTo>
                  <a:cubicBezTo>
                    <a:pt x="74609" y="104112"/>
                    <a:pt x="63841" y="107496"/>
                    <a:pt x="52766" y="10811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5" name="Google Shape;365;p20"/>
            <p:cNvSpPr/>
            <p:nvPr/>
          </p:nvSpPr>
          <p:spPr>
            <a:xfrm>
              <a:off x="1123589" y="6506681"/>
              <a:ext cx="107677" cy="169207"/>
            </a:xfrm>
            <a:custGeom>
              <a:avLst/>
              <a:gdLst/>
              <a:ahLst/>
              <a:cxnLst/>
              <a:rect l="l" t="t" r="r" b="b"/>
              <a:pathLst>
                <a:path w="107677" h="169206" extrusionOk="0">
                  <a:moveTo>
                    <a:pt x="45043" y="10587"/>
                  </a:moveTo>
                  <a:cubicBezTo>
                    <a:pt x="33045" y="10587"/>
                    <a:pt x="25662" y="19816"/>
                    <a:pt x="25662" y="34583"/>
                  </a:cubicBezTo>
                  <a:cubicBezTo>
                    <a:pt x="25662" y="49351"/>
                    <a:pt x="32122" y="66271"/>
                    <a:pt x="50889" y="66271"/>
                  </a:cubicBezTo>
                  <a:cubicBezTo>
                    <a:pt x="55196" y="66271"/>
                    <a:pt x="59503" y="64733"/>
                    <a:pt x="62579" y="61656"/>
                  </a:cubicBezTo>
                  <a:cubicBezTo>
                    <a:pt x="66886" y="57657"/>
                    <a:pt x="69655" y="49658"/>
                    <a:pt x="69655" y="40736"/>
                  </a:cubicBezTo>
                  <a:cubicBezTo>
                    <a:pt x="69655" y="21970"/>
                    <a:pt x="60426" y="10587"/>
                    <a:pt x="45043" y="10587"/>
                  </a:cubicBezTo>
                  <a:moveTo>
                    <a:pt x="43505" y="110573"/>
                  </a:moveTo>
                  <a:cubicBezTo>
                    <a:pt x="40121" y="110573"/>
                    <a:pt x="36737" y="111496"/>
                    <a:pt x="33968" y="113034"/>
                  </a:cubicBezTo>
                  <a:cubicBezTo>
                    <a:pt x="24431" y="119187"/>
                    <a:pt x="20124" y="125032"/>
                    <a:pt x="20124" y="132108"/>
                  </a:cubicBezTo>
                  <a:cubicBezTo>
                    <a:pt x="20124" y="138569"/>
                    <a:pt x="22893" y="144414"/>
                    <a:pt x="28123" y="148413"/>
                  </a:cubicBezTo>
                  <a:cubicBezTo>
                    <a:pt x="34583" y="153951"/>
                    <a:pt x="43505" y="156720"/>
                    <a:pt x="55196" y="156720"/>
                  </a:cubicBezTo>
                  <a:cubicBezTo>
                    <a:pt x="78269" y="156720"/>
                    <a:pt x="88422" y="144414"/>
                    <a:pt x="88422" y="132108"/>
                  </a:cubicBezTo>
                  <a:cubicBezTo>
                    <a:pt x="88422" y="123494"/>
                    <a:pt x="84115" y="117956"/>
                    <a:pt x="75193" y="114572"/>
                  </a:cubicBezTo>
                  <a:cubicBezTo>
                    <a:pt x="68732" y="111803"/>
                    <a:pt x="57349" y="110573"/>
                    <a:pt x="43505" y="110573"/>
                  </a:cubicBezTo>
                  <a:moveTo>
                    <a:pt x="45043" y="169333"/>
                  </a:moveTo>
                  <a:cubicBezTo>
                    <a:pt x="31199" y="169333"/>
                    <a:pt x="21354" y="166565"/>
                    <a:pt x="12740" y="159796"/>
                  </a:cubicBezTo>
                  <a:cubicBezTo>
                    <a:pt x="5664" y="154566"/>
                    <a:pt x="1050" y="146260"/>
                    <a:pt x="742" y="137338"/>
                  </a:cubicBezTo>
                  <a:cubicBezTo>
                    <a:pt x="742" y="133031"/>
                    <a:pt x="2280" y="129032"/>
                    <a:pt x="5357" y="125955"/>
                  </a:cubicBezTo>
                  <a:cubicBezTo>
                    <a:pt x="11510" y="119494"/>
                    <a:pt x="18586" y="113957"/>
                    <a:pt x="26277" y="109342"/>
                  </a:cubicBezTo>
                  <a:cubicBezTo>
                    <a:pt x="26585" y="109034"/>
                    <a:pt x="26892" y="108727"/>
                    <a:pt x="26892" y="108419"/>
                  </a:cubicBezTo>
                  <a:cubicBezTo>
                    <a:pt x="26892" y="107804"/>
                    <a:pt x="26585" y="107496"/>
                    <a:pt x="25969" y="107496"/>
                  </a:cubicBezTo>
                  <a:cubicBezTo>
                    <a:pt x="15509" y="103497"/>
                    <a:pt x="12125" y="96728"/>
                    <a:pt x="11202" y="93037"/>
                  </a:cubicBezTo>
                  <a:cubicBezTo>
                    <a:pt x="11202" y="92729"/>
                    <a:pt x="11202" y="92729"/>
                    <a:pt x="11202" y="92421"/>
                  </a:cubicBezTo>
                  <a:cubicBezTo>
                    <a:pt x="10587" y="90883"/>
                    <a:pt x="11202" y="89037"/>
                    <a:pt x="12433" y="88422"/>
                  </a:cubicBezTo>
                  <a:cubicBezTo>
                    <a:pt x="13971" y="87499"/>
                    <a:pt x="16432" y="85961"/>
                    <a:pt x="18893" y="84422"/>
                  </a:cubicBezTo>
                  <a:cubicBezTo>
                    <a:pt x="22585" y="82577"/>
                    <a:pt x="25969" y="80115"/>
                    <a:pt x="29353" y="77654"/>
                  </a:cubicBezTo>
                  <a:cubicBezTo>
                    <a:pt x="29661" y="77347"/>
                    <a:pt x="29969" y="76731"/>
                    <a:pt x="29661" y="76116"/>
                  </a:cubicBezTo>
                  <a:cubicBezTo>
                    <a:pt x="29661" y="75501"/>
                    <a:pt x="29353" y="75193"/>
                    <a:pt x="28738" y="74885"/>
                  </a:cubicBezTo>
                  <a:cubicBezTo>
                    <a:pt x="13048" y="69655"/>
                    <a:pt x="5049" y="57965"/>
                    <a:pt x="5049" y="40121"/>
                  </a:cubicBezTo>
                  <a:cubicBezTo>
                    <a:pt x="5049" y="28738"/>
                    <a:pt x="10279" y="18278"/>
                    <a:pt x="19509" y="11817"/>
                  </a:cubicBezTo>
                  <a:cubicBezTo>
                    <a:pt x="29046" y="5357"/>
                    <a:pt x="40429" y="1665"/>
                    <a:pt x="51812" y="742"/>
                  </a:cubicBezTo>
                  <a:lnTo>
                    <a:pt x="52427" y="742"/>
                  </a:lnTo>
                  <a:cubicBezTo>
                    <a:pt x="61041" y="1050"/>
                    <a:pt x="69348" y="2896"/>
                    <a:pt x="77039" y="6280"/>
                  </a:cubicBezTo>
                  <a:cubicBezTo>
                    <a:pt x="81654" y="7818"/>
                    <a:pt x="86576" y="8741"/>
                    <a:pt x="91806" y="8741"/>
                  </a:cubicBezTo>
                  <a:cubicBezTo>
                    <a:pt x="97651" y="9356"/>
                    <a:pt x="103497" y="7203"/>
                    <a:pt x="107804" y="2896"/>
                  </a:cubicBezTo>
                  <a:cubicBezTo>
                    <a:pt x="108419" y="4434"/>
                    <a:pt x="108727" y="5972"/>
                    <a:pt x="108727" y="7510"/>
                  </a:cubicBezTo>
                  <a:cubicBezTo>
                    <a:pt x="109034" y="11202"/>
                    <a:pt x="107804" y="14894"/>
                    <a:pt x="105958" y="17970"/>
                  </a:cubicBezTo>
                  <a:cubicBezTo>
                    <a:pt x="103497" y="20739"/>
                    <a:pt x="99805" y="22277"/>
                    <a:pt x="96113" y="22277"/>
                  </a:cubicBezTo>
                  <a:lnTo>
                    <a:pt x="94883" y="22277"/>
                  </a:lnTo>
                  <a:cubicBezTo>
                    <a:pt x="92729" y="21970"/>
                    <a:pt x="90883" y="21662"/>
                    <a:pt x="89037" y="21354"/>
                  </a:cubicBezTo>
                  <a:lnTo>
                    <a:pt x="88114" y="21662"/>
                  </a:lnTo>
                  <a:cubicBezTo>
                    <a:pt x="87807" y="21970"/>
                    <a:pt x="88114" y="22585"/>
                    <a:pt x="88114" y="23200"/>
                  </a:cubicBezTo>
                  <a:cubicBezTo>
                    <a:pt x="88114" y="23200"/>
                    <a:pt x="88114" y="23508"/>
                    <a:pt x="88114" y="23508"/>
                  </a:cubicBezTo>
                  <a:cubicBezTo>
                    <a:pt x="88730" y="26585"/>
                    <a:pt x="89345" y="29969"/>
                    <a:pt x="89652" y="33353"/>
                  </a:cubicBezTo>
                  <a:cubicBezTo>
                    <a:pt x="89652" y="52119"/>
                    <a:pt x="82269" y="60118"/>
                    <a:pt x="74270" y="65964"/>
                  </a:cubicBezTo>
                  <a:cubicBezTo>
                    <a:pt x="66579" y="71809"/>
                    <a:pt x="57349" y="75193"/>
                    <a:pt x="47812" y="76116"/>
                  </a:cubicBezTo>
                  <a:lnTo>
                    <a:pt x="47812" y="76116"/>
                  </a:lnTo>
                  <a:cubicBezTo>
                    <a:pt x="47505" y="76116"/>
                    <a:pt x="46582" y="76116"/>
                    <a:pt x="44736" y="76424"/>
                  </a:cubicBezTo>
                  <a:lnTo>
                    <a:pt x="41659" y="76731"/>
                  </a:lnTo>
                  <a:lnTo>
                    <a:pt x="41352" y="76731"/>
                  </a:lnTo>
                  <a:cubicBezTo>
                    <a:pt x="39506" y="77347"/>
                    <a:pt x="35199" y="79192"/>
                    <a:pt x="35199" y="83500"/>
                  </a:cubicBezTo>
                  <a:cubicBezTo>
                    <a:pt x="35199" y="86884"/>
                    <a:pt x="37352" y="90883"/>
                    <a:pt x="46889" y="91806"/>
                  </a:cubicBezTo>
                  <a:lnTo>
                    <a:pt x="53350" y="92114"/>
                  </a:lnTo>
                  <a:cubicBezTo>
                    <a:pt x="66271" y="93037"/>
                    <a:pt x="82269" y="94267"/>
                    <a:pt x="89652" y="96728"/>
                  </a:cubicBezTo>
                  <a:cubicBezTo>
                    <a:pt x="99805" y="100420"/>
                    <a:pt x="106573" y="109957"/>
                    <a:pt x="106573" y="121033"/>
                  </a:cubicBezTo>
                  <a:cubicBezTo>
                    <a:pt x="106573" y="137646"/>
                    <a:pt x="94575" y="153336"/>
                    <a:pt x="74885" y="163181"/>
                  </a:cubicBezTo>
                  <a:cubicBezTo>
                    <a:pt x="65656" y="167795"/>
                    <a:pt x="55196" y="169949"/>
                    <a:pt x="44736" y="1699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66" name="Google Shape;366;p20"/>
            <p:cNvSpPr/>
            <p:nvPr/>
          </p:nvSpPr>
          <p:spPr>
            <a:xfrm>
              <a:off x="982533" y="6506361"/>
              <a:ext cx="126136" cy="107677"/>
            </a:xfrm>
            <a:custGeom>
              <a:avLst/>
              <a:gdLst/>
              <a:ahLst/>
              <a:cxnLst/>
              <a:rect l="l" t="t" r="r" b="b"/>
              <a:pathLst>
                <a:path w="126135" h="107677" extrusionOk="0">
                  <a:moveTo>
                    <a:pt x="127339" y="97664"/>
                  </a:moveTo>
                  <a:cubicBezTo>
                    <a:pt x="122417" y="97357"/>
                    <a:pt x="117494" y="95818"/>
                    <a:pt x="112879" y="93972"/>
                  </a:cubicBezTo>
                  <a:cubicBezTo>
                    <a:pt x="111956" y="93049"/>
                    <a:pt x="111341" y="91819"/>
                    <a:pt x="111034" y="90281"/>
                  </a:cubicBezTo>
                  <a:cubicBezTo>
                    <a:pt x="110418" y="82282"/>
                    <a:pt x="110418" y="59516"/>
                    <a:pt x="110418" y="44749"/>
                  </a:cubicBezTo>
                  <a:cubicBezTo>
                    <a:pt x="110418" y="32750"/>
                    <a:pt x="108265" y="21983"/>
                    <a:pt x="103342" y="14291"/>
                  </a:cubicBezTo>
                  <a:cubicBezTo>
                    <a:pt x="97497" y="5677"/>
                    <a:pt x="87652" y="447"/>
                    <a:pt x="77192" y="755"/>
                  </a:cubicBezTo>
                  <a:cubicBezTo>
                    <a:pt x="67347" y="755"/>
                    <a:pt x="53811" y="7523"/>
                    <a:pt x="43043" y="17060"/>
                  </a:cubicBezTo>
                  <a:cubicBezTo>
                    <a:pt x="42736" y="17368"/>
                    <a:pt x="41197" y="18906"/>
                    <a:pt x="41197" y="16445"/>
                  </a:cubicBezTo>
                  <a:cubicBezTo>
                    <a:pt x="41197" y="13984"/>
                    <a:pt x="41505" y="8754"/>
                    <a:pt x="41813" y="5677"/>
                  </a:cubicBezTo>
                  <a:cubicBezTo>
                    <a:pt x="42120" y="3831"/>
                    <a:pt x="41505" y="2293"/>
                    <a:pt x="40274" y="1063"/>
                  </a:cubicBezTo>
                  <a:cubicBezTo>
                    <a:pt x="29199" y="5370"/>
                    <a:pt x="17508" y="8446"/>
                    <a:pt x="5510" y="10292"/>
                  </a:cubicBezTo>
                  <a:cubicBezTo>
                    <a:pt x="-28" y="11215"/>
                    <a:pt x="-1258" y="16445"/>
                    <a:pt x="4587" y="18291"/>
                  </a:cubicBezTo>
                  <a:lnTo>
                    <a:pt x="4587" y="18291"/>
                  </a:lnTo>
                  <a:cubicBezTo>
                    <a:pt x="9202" y="19521"/>
                    <a:pt x="13817" y="21367"/>
                    <a:pt x="17816" y="24136"/>
                  </a:cubicBezTo>
                  <a:cubicBezTo>
                    <a:pt x="19354" y="25674"/>
                    <a:pt x="20277" y="28136"/>
                    <a:pt x="19970" y="30289"/>
                  </a:cubicBezTo>
                  <a:cubicBezTo>
                    <a:pt x="20277" y="47210"/>
                    <a:pt x="20277" y="73360"/>
                    <a:pt x="19354" y="87512"/>
                  </a:cubicBezTo>
                  <a:cubicBezTo>
                    <a:pt x="19047" y="93049"/>
                    <a:pt x="17508" y="95203"/>
                    <a:pt x="13509" y="96126"/>
                  </a:cubicBezTo>
                  <a:lnTo>
                    <a:pt x="13817" y="96126"/>
                  </a:lnTo>
                  <a:cubicBezTo>
                    <a:pt x="10740" y="97049"/>
                    <a:pt x="7664" y="97357"/>
                    <a:pt x="4279" y="97972"/>
                  </a:cubicBezTo>
                  <a:cubicBezTo>
                    <a:pt x="3049" y="101356"/>
                    <a:pt x="3049" y="104740"/>
                    <a:pt x="4279" y="108124"/>
                  </a:cubicBezTo>
                  <a:cubicBezTo>
                    <a:pt x="6741" y="108124"/>
                    <a:pt x="19970" y="107509"/>
                    <a:pt x="30737" y="107509"/>
                  </a:cubicBezTo>
                  <a:cubicBezTo>
                    <a:pt x="45504" y="107509"/>
                    <a:pt x="53196" y="108124"/>
                    <a:pt x="57195" y="108124"/>
                  </a:cubicBezTo>
                  <a:cubicBezTo>
                    <a:pt x="58733" y="105048"/>
                    <a:pt x="59041" y="101356"/>
                    <a:pt x="58118" y="97972"/>
                  </a:cubicBezTo>
                  <a:cubicBezTo>
                    <a:pt x="54426" y="97972"/>
                    <a:pt x="51042" y="97357"/>
                    <a:pt x="47658" y="96434"/>
                  </a:cubicBezTo>
                  <a:cubicBezTo>
                    <a:pt x="43659" y="95511"/>
                    <a:pt x="42428" y="93357"/>
                    <a:pt x="42428" y="88742"/>
                  </a:cubicBezTo>
                  <a:cubicBezTo>
                    <a:pt x="41813" y="76744"/>
                    <a:pt x="41813" y="51517"/>
                    <a:pt x="41813" y="34289"/>
                  </a:cubicBezTo>
                  <a:cubicBezTo>
                    <a:pt x="41505" y="31212"/>
                    <a:pt x="42428" y="28136"/>
                    <a:pt x="44581" y="25982"/>
                  </a:cubicBezTo>
                  <a:cubicBezTo>
                    <a:pt x="50427" y="21060"/>
                    <a:pt x="57810" y="18599"/>
                    <a:pt x="65502" y="18291"/>
                  </a:cubicBezTo>
                  <a:cubicBezTo>
                    <a:pt x="71039" y="17983"/>
                    <a:pt x="76885" y="19829"/>
                    <a:pt x="81192" y="23521"/>
                  </a:cubicBezTo>
                  <a:cubicBezTo>
                    <a:pt x="85191" y="27213"/>
                    <a:pt x="87960" y="32135"/>
                    <a:pt x="88268" y="37673"/>
                  </a:cubicBezTo>
                  <a:cubicBezTo>
                    <a:pt x="89190" y="47210"/>
                    <a:pt x="89190" y="66592"/>
                    <a:pt x="89190" y="83205"/>
                  </a:cubicBezTo>
                  <a:cubicBezTo>
                    <a:pt x="89190" y="92434"/>
                    <a:pt x="88268" y="94588"/>
                    <a:pt x="85191" y="95511"/>
                  </a:cubicBezTo>
                  <a:cubicBezTo>
                    <a:pt x="81807" y="96741"/>
                    <a:pt x="78115" y="97357"/>
                    <a:pt x="74731" y="97664"/>
                  </a:cubicBezTo>
                  <a:cubicBezTo>
                    <a:pt x="73193" y="99202"/>
                    <a:pt x="73808" y="106278"/>
                    <a:pt x="74731" y="107817"/>
                  </a:cubicBezTo>
                  <a:cubicBezTo>
                    <a:pt x="81499" y="107817"/>
                    <a:pt x="89190" y="107201"/>
                    <a:pt x="100266" y="107201"/>
                  </a:cubicBezTo>
                  <a:cubicBezTo>
                    <a:pt x="114418" y="107201"/>
                    <a:pt x="123339" y="107817"/>
                    <a:pt x="126724" y="107817"/>
                  </a:cubicBezTo>
                  <a:cubicBezTo>
                    <a:pt x="127647" y="104740"/>
                    <a:pt x="128262" y="101048"/>
                    <a:pt x="127339" y="97664"/>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Dark">
  <p:cSld name="End Slide Dark">
    <p:bg>
      <p:bgPr>
        <a:solidFill>
          <a:srgbClr val="0C2029"/>
        </a:solidFill>
        <a:effectLst/>
      </p:bgPr>
    </p:bg>
    <p:spTree>
      <p:nvGrpSpPr>
        <p:cNvPr id="1" name="Shape 740"/>
        <p:cNvGrpSpPr/>
        <p:nvPr/>
      </p:nvGrpSpPr>
      <p:grpSpPr>
        <a:xfrm>
          <a:off x="0" y="0"/>
          <a:ext cx="0" cy="0"/>
          <a:chOff x="0" y="0"/>
          <a:chExt cx="0" cy="0"/>
        </a:xfrm>
      </p:grpSpPr>
      <p:grpSp>
        <p:nvGrpSpPr>
          <p:cNvPr id="741" name="Google Shape;741;p27"/>
          <p:cNvGrpSpPr/>
          <p:nvPr/>
        </p:nvGrpSpPr>
        <p:grpSpPr>
          <a:xfrm>
            <a:off x="3048" y="0"/>
            <a:ext cx="12188952" cy="6858000"/>
            <a:chOff x="3048" y="0"/>
            <a:chExt cx="12188952" cy="6858000"/>
          </a:xfrm>
        </p:grpSpPr>
        <p:pic>
          <p:nvPicPr>
            <p:cNvPr id="742" name="Google Shape;742;p27" descr="A picture containing plant&#10;&#10;Description automatically generated"/>
            <p:cNvPicPr preferRelativeResize="0"/>
            <p:nvPr/>
          </p:nvPicPr>
          <p:blipFill rotWithShape="1">
            <a:blip r:embed="rId2">
              <a:alphaModFix/>
            </a:blip>
            <a:srcRect t="8395" b="41604"/>
            <a:stretch/>
          </p:blipFill>
          <p:spPr>
            <a:xfrm>
              <a:off x="3048" y="3429000"/>
              <a:ext cx="12188952" cy="3429000"/>
            </a:xfrm>
            <a:prstGeom prst="rect">
              <a:avLst/>
            </a:prstGeom>
            <a:noFill/>
            <a:ln>
              <a:noFill/>
            </a:ln>
          </p:spPr>
        </p:pic>
        <p:pic>
          <p:nvPicPr>
            <p:cNvPr id="743" name="Google Shape;743;p27" descr="A picture containing plant&#10;&#10;Description automatically generated"/>
            <p:cNvPicPr preferRelativeResize="0"/>
            <p:nvPr/>
          </p:nvPicPr>
          <p:blipFill rotWithShape="1">
            <a:blip r:embed="rId2">
              <a:alphaModFix/>
            </a:blip>
            <a:srcRect t="73457"/>
            <a:stretch/>
          </p:blipFill>
          <p:spPr>
            <a:xfrm>
              <a:off x="3048" y="0"/>
              <a:ext cx="12188952" cy="1820333"/>
            </a:xfrm>
            <a:prstGeom prst="rect">
              <a:avLst/>
            </a:prstGeom>
            <a:noFill/>
            <a:ln>
              <a:noFill/>
            </a:ln>
          </p:spPr>
        </p:pic>
      </p:grpSp>
      <p:grpSp>
        <p:nvGrpSpPr>
          <p:cNvPr id="744" name="Google Shape;744;p27"/>
          <p:cNvGrpSpPr/>
          <p:nvPr/>
        </p:nvGrpSpPr>
        <p:grpSpPr>
          <a:xfrm>
            <a:off x="3355480" y="2733321"/>
            <a:ext cx="5463625" cy="1391359"/>
            <a:chOff x="972960" y="6083030"/>
            <a:chExt cx="1893335" cy="482154"/>
          </a:xfrm>
        </p:grpSpPr>
        <p:sp>
          <p:nvSpPr>
            <p:cNvPr id="745" name="Google Shape;745;p27"/>
            <p:cNvSpPr/>
            <p:nvPr/>
          </p:nvSpPr>
          <p:spPr>
            <a:xfrm>
              <a:off x="972960" y="6083030"/>
              <a:ext cx="217747" cy="426606"/>
            </a:xfrm>
            <a:custGeom>
              <a:avLst/>
              <a:gdLst/>
              <a:ahLst/>
              <a:cxnLst/>
              <a:rect l="l" t="t" r="r" b="b"/>
              <a:pathLst>
                <a:path w="217746" h="426606" extrusionOk="0">
                  <a:moveTo>
                    <a:pt x="213345" y="193084"/>
                  </a:moveTo>
                  <a:cubicBezTo>
                    <a:pt x="188016" y="81988"/>
                    <a:pt x="128913" y="45549"/>
                    <a:pt x="122247" y="31773"/>
                  </a:cubicBezTo>
                  <a:cubicBezTo>
                    <a:pt x="116915" y="23330"/>
                    <a:pt x="112026" y="13998"/>
                    <a:pt x="108027" y="4666"/>
                  </a:cubicBezTo>
                  <a:cubicBezTo>
                    <a:pt x="108027" y="4222"/>
                    <a:pt x="107583" y="3777"/>
                    <a:pt x="107583" y="3333"/>
                  </a:cubicBezTo>
                  <a:cubicBezTo>
                    <a:pt x="106694" y="13109"/>
                    <a:pt x="106249" y="17109"/>
                    <a:pt x="97362" y="26885"/>
                  </a:cubicBezTo>
                  <a:cubicBezTo>
                    <a:pt x="83142" y="37995"/>
                    <a:pt x="9374" y="100208"/>
                    <a:pt x="3597" y="225968"/>
                  </a:cubicBezTo>
                  <a:cubicBezTo>
                    <a:pt x="-2180" y="343285"/>
                    <a:pt x="88474" y="413497"/>
                    <a:pt x="100917" y="422384"/>
                  </a:cubicBezTo>
                  <a:lnTo>
                    <a:pt x="102250" y="423273"/>
                  </a:lnTo>
                  <a:cubicBezTo>
                    <a:pt x="105805" y="415274"/>
                    <a:pt x="109360" y="392167"/>
                    <a:pt x="111582" y="361060"/>
                  </a:cubicBezTo>
                  <a:cubicBezTo>
                    <a:pt x="112026" y="386390"/>
                    <a:pt x="115581" y="413497"/>
                    <a:pt x="128468" y="419274"/>
                  </a:cubicBezTo>
                  <a:lnTo>
                    <a:pt x="129357" y="418829"/>
                  </a:lnTo>
                  <a:cubicBezTo>
                    <a:pt x="134690" y="414830"/>
                    <a:pt x="140022" y="410831"/>
                    <a:pt x="144911" y="405942"/>
                  </a:cubicBezTo>
                  <a:cubicBezTo>
                    <a:pt x="175128" y="377946"/>
                    <a:pt x="233342" y="307734"/>
                    <a:pt x="213345" y="193084"/>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6" name="Google Shape;746;p27"/>
            <p:cNvSpPr/>
            <p:nvPr/>
          </p:nvSpPr>
          <p:spPr>
            <a:xfrm>
              <a:off x="1071877" y="6440757"/>
              <a:ext cx="31107" cy="124427"/>
            </a:xfrm>
            <a:custGeom>
              <a:avLst/>
              <a:gdLst/>
              <a:ahLst/>
              <a:cxnLst/>
              <a:rect l="l" t="t" r="r" b="b"/>
              <a:pathLst>
                <a:path w="31106" h="124426" extrusionOk="0">
                  <a:moveTo>
                    <a:pt x="12665" y="3333"/>
                  </a:moveTo>
                  <a:cubicBezTo>
                    <a:pt x="10443" y="34884"/>
                    <a:pt x="6444" y="57547"/>
                    <a:pt x="3333" y="65546"/>
                  </a:cubicBezTo>
                  <a:cubicBezTo>
                    <a:pt x="3333" y="65546"/>
                    <a:pt x="7332" y="93098"/>
                    <a:pt x="9999" y="122427"/>
                  </a:cubicBezTo>
                  <a:lnTo>
                    <a:pt x="19775" y="122427"/>
                  </a:lnTo>
                  <a:cubicBezTo>
                    <a:pt x="21997" y="101986"/>
                    <a:pt x="25552" y="81544"/>
                    <a:pt x="29996" y="61547"/>
                  </a:cubicBezTo>
                  <a:cubicBezTo>
                    <a:pt x="16664" y="55770"/>
                    <a:pt x="13109" y="28663"/>
                    <a:pt x="12665" y="3333"/>
                  </a:cubicBezTo>
                  <a:close/>
                </a:path>
              </a:pathLst>
            </a:custGeom>
            <a:solidFill>
              <a:srgbClr val="ABABA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7" name="Google Shape;747;p27"/>
            <p:cNvSpPr/>
            <p:nvPr/>
          </p:nvSpPr>
          <p:spPr>
            <a:xfrm>
              <a:off x="1077654" y="6084363"/>
              <a:ext cx="115539" cy="417718"/>
            </a:xfrm>
            <a:custGeom>
              <a:avLst/>
              <a:gdLst/>
              <a:ahLst/>
              <a:cxnLst/>
              <a:rect l="l" t="t" r="r" b="b"/>
              <a:pathLst>
                <a:path w="115539" h="417718" extrusionOk="0">
                  <a:moveTo>
                    <a:pt x="108651" y="191751"/>
                  </a:moveTo>
                  <a:cubicBezTo>
                    <a:pt x="83321" y="80655"/>
                    <a:pt x="24219" y="44216"/>
                    <a:pt x="17553" y="30440"/>
                  </a:cubicBezTo>
                  <a:cubicBezTo>
                    <a:pt x="12220" y="21997"/>
                    <a:pt x="7332" y="12665"/>
                    <a:pt x="3333" y="3333"/>
                  </a:cubicBezTo>
                  <a:cubicBezTo>
                    <a:pt x="9110" y="26441"/>
                    <a:pt x="8221" y="212192"/>
                    <a:pt x="9110" y="234411"/>
                  </a:cubicBezTo>
                  <a:cubicBezTo>
                    <a:pt x="10443" y="276183"/>
                    <a:pt x="9554" y="318399"/>
                    <a:pt x="6444" y="360171"/>
                  </a:cubicBezTo>
                  <a:cubicBezTo>
                    <a:pt x="6888" y="385501"/>
                    <a:pt x="10887" y="412608"/>
                    <a:pt x="23330" y="418385"/>
                  </a:cubicBezTo>
                  <a:lnTo>
                    <a:pt x="24219" y="417941"/>
                  </a:lnTo>
                  <a:cubicBezTo>
                    <a:pt x="29551" y="413941"/>
                    <a:pt x="34884" y="409942"/>
                    <a:pt x="39772" y="405054"/>
                  </a:cubicBezTo>
                  <a:lnTo>
                    <a:pt x="40216" y="404609"/>
                  </a:lnTo>
                  <a:cubicBezTo>
                    <a:pt x="70434" y="376613"/>
                    <a:pt x="128648" y="306401"/>
                    <a:pt x="108651" y="191751"/>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27"/>
            <p:cNvSpPr/>
            <p:nvPr/>
          </p:nvSpPr>
          <p:spPr>
            <a:xfrm>
              <a:off x="1077654" y="6084363"/>
              <a:ext cx="115539" cy="417718"/>
            </a:xfrm>
            <a:custGeom>
              <a:avLst/>
              <a:gdLst/>
              <a:ahLst/>
              <a:cxnLst/>
              <a:rect l="l" t="t" r="r" b="b"/>
              <a:pathLst>
                <a:path w="115539" h="417718" extrusionOk="0">
                  <a:moveTo>
                    <a:pt x="108651" y="191751"/>
                  </a:moveTo>
                  <a:cubicBezTo>
                    <a:pt x="83321" y="80655"/>
                    <a:pt x="24219" y="44216"/>
                    <a:pt x="17553" y="30440"/>
                  </a:cubicBezTo>
                  <a:cubicBezTo>
                    <a:pt x="12220" y="21997"/>
                    <a:pt x="7332" y="12665"/>
                    <a:pt x="3333" y="3333"/>
                  </a:cubicBezTo>
                  <a:cubicBezTo>
                    <a:pt x="9110" y="26441"/>
                    <a:pt x="8221" y="212192"/>
                    <a:pt x="9110" y="234411"/>
                  </a:cubicBezTo>
                  <a:cubicBezTo>
                    <a:pt x="10443" y="276183"/>
                    <a:pt x="9554" y="318399"/>
                    <a:pt x="6444" y="360171"/>
                  </a:cubicBezTo>
                  <a:cubicBezTo>
                    <a:pt x="6888" y="385501"/>
                    <a:pt x="10887" y="412608"/>
                    <a:pt x="23330" y="418385"/>
                  </a:cubicBezTo>
                  <a:lnTo>
                    <a:pt x="24219" y="417941"/>
                  </a:lnTo>
                  <a:cubicBezTo>
                    <a:pt x="29551" y="413941"/>
                    <a:pt x="34884" y="409942"/>
                    <a:pt x="39772" y="405054"/>
                  </a:cubicBezTo>
                  <a:lnTo>
                    <a:pt x="40216" y="404609"/>
                  </a:lnTo>
                  <a:cubicBezTo>
                    <a:pt x="70434" y="376613"/>
                    <a:pt x="128648" y="306401"/>
                    <a:pt x="108651" y="191751"/>
                  </a:cubicBezTo>
                  <a:close/>
                </a:path>
              </a:pathLst>
            </a:custGeom>
            <a:solidFill>
              <a:srgbClr val="13AA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9" name="Google Shape;749;p27"/>
            <p:cNvSpPr/>
            <p:nvPr/>
          </p:nvSpPr>
          <p:spPr>
            <a:xfrm>
              <a:off x="2808525" y="6411879"/>
              <a:ext cx="57770" cy="57770"/>
            </a:xfrm>
            <a:custGeom>
              <a:avLst/>
              <a:gdLst/>
              <a:ahLst/>
              <a:cxnLst/>
              <a:rect l="l" t="t" r="r" b="b"/>
              <a:pathLst>
                <a:path w="57769" h="57769" extrusionOk="0">
                  <a:moveTo>
                    <a:pt x="30434" y="59319"/>
                  </a:moveTo>
                  <a:cubicBezTo>
                    <a:pt x="14436" y="59319"/>
                    <a:pt x="1549" y="46432"/>
                    <a:pt x="1549" y="30434"/>
                  </a:cubicBezTo>
                  <a:cubicBezTo>
                    <a:pt x="1549" y="14436"/>
                    <a:pt x="14436" y="1549"/>
                    <a:pt x="30434" y="1549"/>
                  </a:cubicBezTo>
                  <a:cubicBezTo>
                    <a:pt x="45987" y="1549"/>
                    <a:pt x="58874" y="13992"/>
                    <a:pt x="59319" y="29989"/>
                  </a:cubicBezTo>
                  <a:cubicBezTo>
                    <a:pt x="59763" y="45543"/>
                    <a:pt x="47320" y="58874"/>
                    <a:pt x="31767" y="58874"/>
                  </a:cubicBezTo>
                  <a:cubicBezTo>
                    <a:pt x="30878" y="59319"/>
                    <a:pt x="30878" y="59319"/>
                    <a:pt x="30434" y="59319"/>
                  </a:cubicBezTo>
                  <a:close/>
                  <a:moveTo>
                    <a:pt x="30434" y="4660"/>
                  </a:moveTo>
                  <a:cubicBezTo>
                    <a:pt x="16214" y="4660"/>
                    <a:pt x="4215" y="16214"/>
                    <a:pt x="4215" y="30434"/>
                  </a:cubicBezTo>
                  <a:cubicBezTo>
                    <a:pt x="4215" y="44654"/>
                    <a:pt x="15769" y="56652"/>
                    <a:pt x="29989" y="56652"/>
                  </a:cubicBezTo>
                  <a:cubicBezTo>
                    <a:pt x="44210" y="56652"/>
                    <a:pt x="56208" y="45098"/>
                    <a:pt x="56208" y="30878"/>
                  </a:cubicBezTo>
                  <a:cubicBezTo>
                    <a:pt x="56208" y="30878"/>
                    <a:pt x="56208" y="30878"/>
                    <a:pt x="56208" y="30878"/>
                  </a:cubicBezTo>
                  <a:cubicBezTo>
                    <a:pt x="56652" y="16658"/>
                    <a:pt x="45098" y="5104"/>
                    <a:pt x="30878" y="4660"/>
                  </a:cubicBezTo>
                  <a:cubicBezTo>
                    <a:pt x="30878" y="4660"/>
                    <a:pt x="30434" y="4660"/>
                    <a:pt x="30434" y="4660"/>
                  </a:cubicBezTo>
                  <a:lnTo>
                    <a:pt x="30434" y="4660"/>
                  </a:lnTo>
                  <a:close/>
                  <a:moveTo>
                    <a:pt x="37100" y="49098"/>
                  </a:moveTo>
                  <a:lnTo>
                    <a:pt x="29545" y="33100"/>
                  </a:lnTo>
                  <a:lnTo>
                    <a:pt x="23768" y="33100"/>
                  </a:lnTo>
                  <a:lnTo>
                    <a:pt x="23768" y="49098"/>
                  </a:lnTo>
                  <a:lnTo>
                    <a:pt x="19324" y="49098"/>
                  </a:lnTo>
                  <a:lnTo>
                    <a:pt x="19324" y="12659"/>
                  </a:lnTo>
                  <a:lnTo>
                    <a:pt x="29989" y="12659"/>
                  </a:lnTo>
                  <a:cubicBezTo>
                    <a:pt x="37988" y="12659"/>
                    <a:pt x="41099" y="16214"/>
                    <a:pt x="41099" y="22879"/>
                  </a:cubicBezTo>
                  <a:cubicBezTo>
                    <a:pt x="41543" y="27323"/>
                    <a:pt x="38433" y="31767"/>
                    <a:pt x="33989" y="32656"/>
                  </a:cubicBezTo>
                  <a:lnTo>
                    <a:pt x="41543" y="49098"/>
                  </a:lnTo>
                  <a:lnTo>
                    <a:pt x="37100" y="49098"/>
                  </a:lnTo>
                  <a:close/>
                  <a:moveTo>
                    <a:pt x="23768" y="29101"/>
                  </a:moveTo>
                  <a:lnTo>
                    <a:pt x="29989" y="29101"/>
                  </a:lnTo>
                  <a:cubicBezTo>
                    <a:pt x="34878" y="29101"/>
                    <a:pt x="37100" y="27323"/>
                    <a:pt x="37100" y="22879"/>
                  </a:cubicBezTo>
                  <a:cubicBezTo>
                    <a:pt x="37100" y="18436"/>
                    <a:pt x="35322" y="16658"/>
                    <a:pt x="29545" y="16658"/>
                  </a:cubicBezTo>
                  <a:lnTo>
                    <a:pt x="23768" y="16658"/>
                  </a:lnTo>
                  <a:lnTo>
                    <a:pt x="23768" y="2910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0" name="Google Shape;750;p27"/>
            <p:cNvSpPr/>
            <p:nvPr/>
          </p:nvSpPr>
          <p:spPr>
            <a:xfrm>
              <a:off x="2330173" y="6240347"/>
              <a:ext cx="239966" cy="231078"/>
            </a:xfrm>
            <a:custGeom>
              <a:avLst/>
              <a:gdLst/>
              <a:ahLst/>
              <a:cxnLst/>
              <a:rect l="l" t="t" r="r" b="b"/>
              <a:pathLst>
                <a:path w="239965" h="231078" extrusionOk="0">
                  <a:moveTo>
                    <a:pt x="81736" y="204631"/>
                  </a:moveTo>
                  <a:cubicBezTo>
                    <a:pt x="89734" y="210853"/>
                    <a:pt x="104843" y="213519"/>
                    <a:pt x="118619" y="213519"/>
                  </a:cubicBezTo>
                  <a:cubicBezTo>
                    <a:pt x="136394" y="213519"/>
                    <a:pt x="153725" y="210408"/>
                    <a:pt x="170612" y="194855"/>
                  </a:cubicBezTo>
                  <a:cubicBezTo>
                    <a:pt x="187498" y="179302"/>
                    <a:pt x="199941" y="154861"/>
                    <a:pt x="199941" y="116644"/>
                  </a:cubicBezTo>
                  <a:cubicBezTo>
                    <a:pt x="199941" y="79760"/>
                    <a:pt x="185721" y="49987"/>
                    <a:pt x="157280" y="32211"/>
                  </a:cubicBezTo>
                  <a:cubicBezTo>
                    <a:pt x="140838" y="21991"/>
                    <a:pt x="119952" y="17991"/>
                    <a:pt x="95956" y="17991"/>
                  </a:cubicBezTo>
                  <a:cubicBezTo>
                    <a:pt x="89734" y="17547"/>
                    <a:pt x="83513" y="18436"/>
                    <a:pt x="77736" y="20213"/>
                  </a:cubicBezTo>
                  <a:cubicBezTo>
                    <a:pt x="75958" y="21546"/>
                    <a:pt x="75070" y="23324"/>
                    <a:pt x="74181" y="25546"/>
                  </a:cubicBezTo>
                  <a:cubicBezTo>
                    <a:pt x="73292" y="32211"/>
                    <a:pt x="73292" y="81982"/>
                    <a:pt x="73292" y="111756"/>
                  </a:cubicBezTo>
                  <a:cubicBezTo>
                    <a:pt x="73292" y="141974"/>
                    <a:pt x="73292" y="184634"/>
                    <a:pt x="74181" y="189522"/>
                  </a:cubicBezTo>
                  <a:cubicBezTo>
                    <a:pt x="74625" y="195299"/>
                    <a:pt x="77292" y="201076"/>
                    <a:pt x="81736" y="204631"/>
                  </a:cubicBezTo>
                  <a:moveTo>
                    <a:pt x="7968" y="1549"/>
                  </a:moveTo>
                  <a:cubicBezTo>
                    <a:pt x="14190" y="1549"/>
                    <a:pt x="38186" y="2438"/>
                    <a:pt x="49296" y="2438"/>
                  </a:cubicBezTo>
                  <a:cubicBezTo>
                    <a:pt x="69737" y="2438"/>
                    <a:pt x="84402" y="1549"/>
                    <a:pt x="123063" y="1549"/>
                  </a:cubicBezTo>
                  <a:cubicBezTo>
                    <a:pt x="155503" y="1549"/>
                    <a:pt x="183054" y="10437"/>
                    <a:pt x="202607" y="27323"/>
                  </a:cubicBezTo>
                  <a:cubicBezTo>
                    <a:pt x="226159" y="47765"/>
                    <a:pt x="238602" y="76205"/>
                    <a:pt x="238602" y="110867"/>
                  </a:cubicBezTo>
                  <a:cubicBezTo>
                    <a:pt x="238602" y="160193"/>
                    <a:pt x="215939" y="188634"/>
                    <a:pt x="193720" y="204631"/>
                  </a:cubicBezTo>
                  <a:cubicBezTo>
                    <a:pt x="171056" y="221518"/>
                    <a:pt x="142171" y="230850"/>
                    <a:pt x="100399" y="230850"/>
                  </a:cubicBezTo>
                  <a:cubicBezTo>
                    <a:pt x="78180" y="230850"/>
                    <a:pt x="40408" y="229961"/>
                    <a:pt x="8413" y="229517"/>
                  </a:cubicBezTo>
                  <a:lnTo>
                    <a:pt x="7968" y="229517"/>
                  </a:lnTo>
                  <a:cubicBezTo>
                    <a:pt x="6635" y="226406"/>
                    <a:pt x="10635" y="215296"/>
                    <a:pt x="13301" y="214852"/>
                  </a:cubicBezTo>
                  <a:cubicBezTo>
                    <a:pt x="18189" y="214852"/>
                    <a:pt x="23522" y="213519"/>
                    <a:pt x="28410" y="211741"/>
                  </a:cubicBezTo>
                  <a:cubicBezTo>
                    <a:pt x="35076" y="209075"/>
                    <a:pt x="36853" y="205520"/>
                    <a:pt x="37297" y="193522"/>
                  </a:cubicBezTo>
                  <a:cubicBezTo>
                    <a:pt x="38630" y="170858"/>
                    <a:pt x="38186" y="143751"/>
                    <a:pt x="38186" y="113089"/>
                  </a:cubicBezTo>
                  <a:cubicBezTo>
                    <a:pt x="38186" y="91314"/>
                    <a:pt x="38630" y="48209"/>
                    <a:pt x="37742" y="34878"/>
                  </a:cubicBezTo>
                  <a:cubicBezTo>
                    <a:pt x="36409" y="23768"/>
                    <a:pt x="31965" y="20657"/>
                    <a:pt x="22188" y="18436"/>
                  </a:cubicBezTo>
                  <a:cubicBezTo>
                    <a:pt x="17300" y="17547"/>
                    <a:pt x="10635" y="16214"/>
                    <a:pt x="1747" y="15325"/>
                  </a:cubicBezTo>
                  <a:cubicBezTo>
                    <a:pt x="414" y="13547"/>
                    <a:pt x="6191" y="3771"/>
                    <a:pt x="7968" y="15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1" name="Google Shape;751;p27"/>
            <p:cNvSpPr/>
            <p:nvPr/>
          </p:nvSpPr>
          <p:spPr>
            <a:xfrm>
              <a:off x="2586448" y="6241236"/>
              <a:ext cx="195528" cy="231078"/>
            </a:xfrm>
            <a:custGeom>
              <a:avLst/>
              <a:gdLst/>
              <a:ahLst/>
              <a:cxnLst/>
              <a:rect l="l" t="t" r="r" b="b"/>
              <a:pathLst>
                <a:path w="195527" h="231078" extrusionOk="0">
                  <a:moveTo>
                    <a:pt x="73870" y="19324"/>
                  </a:moveTo>
                  <a:cubicBezTo>
                    <a:pt x="72537" y="19769"/>
                    <a:pt x="70315" y="23324"/>
                    <a:pt x="70315" y="25101"/>
                  </a:cubicBezTo>
                  <a:cubicBezTo>
                    <a:pt x="69870" y="38433"/>
                    <a:pt x="69426" y="72650"/>
                    <a:pt x="69426" y="96202"/>
                  </a:cubicBezTo>
                  <a:cubicBezTo>
                    <a:pt x="69426" y="97091"/>
                    <a:pt x="70315" y="97980"/>
                    <a:pt x="71204" y="97980"/>
                  </a:cubicBezTo>
                  <a:cubicBezTo>
                    <a:pt x="76092" y="98424"/>
                    <a:pt x="87646" y="98869"/>
                    <a:pt x="97866" y="98869"/>
                  </a:cubicBezTo>
                  <a:cubicBezTo>
                    <a:pt x="112087" y="98869"/>
                    <a:pt x="120086" y="97091"/>
                    <a:pt x="124529" y="94869"/>
                  </a:cubicBezTo>
                  <a:cubicBezTo>
                    <a:pt x="136528" y="89092"/>
                    <a:pt x="141860" y="76205"/>
                    <a:pt x="141860" y="62429"/>
                  </a:cubicBezTo>
                  <a:cubicBezTo>
                    <a:pt x="141860" y="30434"/>
                    <a:pt x="119641" y="18436"/>
                    <a:pt x="86757" y="18436"/>
                  </a:cubicBezTo>
                  <a:cubicBezTo>
                    <a:pt x="83202" y="18436"/>
                    <a:pt x="78758" y="18436"/>
                    <a:pt x="73870" y="19324"/>
                  </a:cubicBezTo>
                  <a:moveTo>
                    <a:pt x="157858" y="165081"/>
                  </a:moveTo>
                  <a:cubicBezTo>
                    <a:pt x="157858" y="133086"/>
                    <a:pt x="134306" y="114866"/>
                    <a:pt x="91201" y="114866"/>
                  </a:cubicBezTo>
                  <a:cubicBezTo>
                    <a:pt x="84979" y="114422"/>
                    <a:pt x="78758" y="114866"/>
                    <a:pt x="72537" y="115311"/>
                  </a:cubicBezTo>
                  <a:cubicBezTo>
                    <a:pt x="71204" y="115755"/>
                    <a:pt x="70315" y="116644"/>
                    <a:pt x="70315" y="117088"/>
                  </a:cubicBezTo>
                  <a:cubicBezTo>
                    <a:pt x="70315" y="140196"/>
                    <a:pt x="69870" y="177080"/>
                    <a:pt x="71204" y="191744"/>
                  </a:cubicBezTo>
                  <a:cubicBezTo>
                    <a:pt x="72092" y="197966"/>
                    <a:pt x="76536" y="206853"/>
                    <a:pt x="81869" y="209520"/>
                  </a:cubicBezTo>
                  <a:cubicBezTo>
                    <a:pt x="87646" y="212630"/>
                    <a:pt x="100977" y="213519"/>
                    <a:pt x="110309" y="213519"/>
                  </a:cubicBezTo>
                  <a:cubicBezTo>
                    <a:pt x="135639" y="213519"/>
                    <a:pt x="157858" y="199299"/>
                    <a:pt x="157858" y="165081"/>
                  </a:cubicBezTo>
                  <a:moveTo>
                    <a:pt x="7213" y="1549"/>
                  </a:moveTo>
                  <a:cubicBezTo>
                    <a:pt x="10768" y="1549"/>
                    <a:pt x="20544" y="2882"/>
                    <a:pt x="45430" y="2882"/>
                  </a:cubicBezTo>
                  <a:cubicBezTo>
                    <a:pt x="68982" y="2882"/>
                    <a:pt x="88090" y="1993"/>
                    <a:pt x="111198" y="1993"/>
                  </a:cubicBezTo>
                  <a:cubicBezTo>
                    <a:pt x="139638" y="1993"/>
                    <a:pt x="178744" y="12214"/>
                    <a:pt x="178744" y="54430"/>
                  </a:cubicBezTo>
                  <a:cubicBezTo>
                    <a:pt x="178744" y="75316"/>
                    <a:pt x="164079" y="92203"/>
                    <a:pt x="144971" y="100202"/>
                  </a:cubicBezTo>
                  <a:cubicBezTo>
                    <a:pt x="143638" y="100646"/>
                    <a:pt x="143638" y="101535"/>
                    <a:pt x="144971" y="101535"/>
                  </a:cubicBezTo>
                  <a:cubicBezTo>
                    <a:pt x="172523" y="108645"/>
                    <a:pt x="196519" y="125087"/>
                    <a:pt x="196519" y="157527"/>
                  </a:cubicBezTo>
                  <a:cubicBezTo>
                    <a:pt x="196519" y="189078"/>
                    <a:pt x="176966" y="208631"/>
                    <a:pt x="148526" y="221073"/>
                  </a:cubicBezTo>
                  <a:cubicBezTo>
                    <a:pt x="131195" y="228628"/>
                    <a:pt x="109865" y="231294"/>
                    <a:pt x="88090" y="231294"/>
                  </a:cubicBezTo>
                  <a:cubicBezTo>
                    <a:pt x="71648" y="231294"/>
                    <a:pt x="26765" y="229517"/>
                    <a:pt x="2324" y="229961"/>
                  </a:cubicBezTo>
                  <a:cubicBezTo>
                    <a:pt x="-342" y="228628"/>
                    <a:pt x="4546" y="217074"/>
                    <a:pt x="6768" y="215297"/>
                  </a:cubicBezTo>
                  <a:cubicBezTo>
                    <a:pt x="12545" y="215297"/>
                    <a:pt x="17878" y="214408"/>
                    <a:pt x="23655" y="212630"/>
                  </a:cubicBezTo>
                  <a:cubicBezTo>
                    <a:pt x="32542" y="210408"/>
                    <a:pt x="33431" y="207742"/>
                    <a:pt x="34764" y="194411"/>
                  </a:cubicBezTo>
                  <a:cubicBezTo>
                    <a:pt x="35653" y="182857"/>
                    <a:pt x="35653" y="142418"/>
                    <a:pt x="35653" y="113533"/>
                  </a:cubicBezTo>
                  <a:cubicBezTo>
                    <a:pt x="35653" y="73983"/>
                    <a:pt x="36097" y="47320"/>
                    <a:pt x="35653" y="34433"/>
                  </a:cubicBezTo>
                  <a:cubicBezTo>
                    <a:pt x="35209" y="24213"/>
                    <a:pt x="31654" y="21102"/>
                    <a:pt x="24544" y="18880"/>
                  </a:cubicBezTo>
                  <a:cubicBezTo>
                    <a:pt x="18767" y="17547"/>
                    <a:pt x="9879" y="16658"/>
                    <a:pt x="2324" y="15769"/>
                  </a:cubicBezTo>
                  <a:cubicBezTo>
                    <a:pt x="-342" y="13992"/>
                    <a:pt x="4991" y="2882"/>
                    <a:pt x="7213" y="154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2" name="Google Shape;752;p27"/>
            <p:cNvSpPr/>
            <p:nvPr/>
          </p:nvSpPr>
          <p:spPr>
            <a:xfrm>
              <a:off x="1263412" y="6316781"/>
              <a:ext cx="275516" cy="155533"/>
            </a:xfrm>
            <a:custGeom>
              <a:avLst/>
              <a:gdLst/>
              <a:ahLst/>
              <a:cxnLst/>
              <a:rect l="l" t="t" r="r" b="b"/>
              <a:pathLst>
                <a:path w="275516" h="155533" extrusionOk="0">
                  <a:moveTo>
                    <a:pt x="5104" y="154416"/>
                  </a:moveTo>
                  <a:cubicBezTo>
                    <a:pt x="4215" y="152194"/>
                    <a:pt x="3771" y="149528"/>
                    <a:pt x="3771" y="147306"/>
                  </a:cubicBezTo>
                  <a:cubicBezTo>
                    <a:pt x="3771" y="145529"/>
                    <a:pt x="4215" y="143751"/>
                    <a:pt x="5104" y="142418"/>
                  </a:cubicBezTo>
                  <a:cubicBezTo>
                    <a:pt x="9992" y="141529"/>
                    <a:pt x="14436" y="140640"/>
                    <a:pt x="19324" y="139307"/>
                  </a:cubicBezTo>
                  <a:cubicBezTo>
                    <a:pt x="25990" y="137530"/>
                    <a:pt x="28212" y="133975"/>
                    <a:pt x="28656" y="125976"/>
                  </a:cubicBezTo>
                  <a:cubicBezTo>
                    <a:pt x="29545" y="106423"/>
                    <a:pt x="29989" y="69095"/>
                    <a:pt x="29545" y="43321"/>
                  </a:cubicBezTo>
                  <a:lnTo>
                    <a:pt x="29545" y="42432"/>
                  </a:lnTo>
                  <a:cubicBezTo>
                    <a:pt x="29989" y="38877"/>
                    <a:pt x="28656" y="35322"/>
                    <a:pt x="25990" y="33100"/>
                  </a:cubicBezTo>
                  <a:cubicBezTo>
                    <a:pt x="19769" y="29101"/>
                    <a:pt x="13103" y="26434"/>
                    <a:pt x="6437" y="24657"/>
                  </a:cubicBezTo>
                  <a:cubicBezTo>
                    <a:pt x="3327" y="23768"/>
                    <a:pt x="1549" y="21991"/>
                    <a:pt x="1549" y="20213"/>
                  </a:cubicBezTo>
                  <a:cubicBezTo>
                    <a:pt x="1549" y="18436"/>
                    <a:pt x="3771" y="16214"/>
                    <a:pt x="7770" y="15325"/>
                  </a:cubicBezTo>
                  <a:cubicBezTo>
                    <a:pt x="24657" y="12659"/>
                    <a:pt x="41543" y="8659"/>
                    <a:pt x="57541" y="2438"/>
                  </a:cubicBezTo>
                  <a:cubicBezTo>
                    <a:pt x="58874" y="3771"/>
                    <a:pt x="59319" y="5548"/>
                    <a:pt x="59319" y="7326"/>
                  </a:cubicBezTo>
                  <a:cubicBezTo>
                    <a:pt x="59319" y="8659"/>
                    <a:pt x="59319" y="9548"/>
                    <a:pt x="58874" y="10881"/>
                  </a:cubicBezTo>
                  <a:cubicBezTo>
                    <a:pt x="58430" y="14436"/>
                    <a:pt x="57985" y="18880"/>
                    <a:pt x="57985" y="22879"/>
                  </a:cubicBezTo>
                  <a:cubicBezTo>
                    <a:pt x="57985" y="24213"/>
                    <a:pt x="59319" y="25101"/>
                    <a:pt x="60652" y="25101"/>
                  </a:cubicBezTo>
                  <a:cubicBezTo>
                    <a:pt x="61541" y="25101"/>
                    <a:pt x="61985" y="24657"/>
                    <a:pt x="62429" y="24213"/>
                  </a:cubicBezTo>
                  <a:cubicBezTo>
                    <a:pt x="83315" y="7770"/>
                    <a:pt x="101979" y="1993"/>
                    <a:pt x="111756" y="1993"/>
                  </a:cubicBezTo>
                  <a:cubicBezTo>
                    <a:pt x="127753" y="1993"/>
                    <a:pt x="139752" y="9548"/>
                    <a:pt x="149528" y="25101"/>
                  </a:cubicBezTo>
                  <a:cubicBezTo>
                    <a:pt x="149972" y="25990"/>
                    <a:pt x="150861" y="26434"/>
                    <a:pt x="151750" y="26434"/>
                  </a:cubicBezTo>
                  <a:cubicBezTo>
                    <a:pt x="152639" y="26434"/>
                    <a:pt x="153527" y="25990"/>
                    <a:pt x="153527" y="25101"/>
                  </a:cubicBezTo>
                  <a:cubicBezTo>
                    <a:pt x="172636" y="10437"/>
                    <a:pt x="191744" y="1549"/>
                    <a:pt x="204631" y="1549"/>
                  </a:cubicBezTo>
                  <a:cubicBezTo>
                    <a:pt x="234849" y="1549"/>
                    <a:pt x="253069" y="24213"/>
                    <a:pt x="253069" y="61985"/>
                  </a:cubicBezTo>
                  <a:cubicBezTo>
                    <a:pt x="253069" y="73094"/>
                    <a:pt x="253069" y="86870"/>
                    <a:pt x="253069" y="99757"/>
                  </a:cubicBezTo>
                  <a:cubicBezTo>
                    <a:pt x="253069" y="110867"/>
                    <a:pt x="253069" y="121532"/>
                    <a:pt x="253069" y="129087"/>
                  </a:cubicBezTo>
                  <a:cubicBezTo>
                    <a:pt x="253513" y="132197"/>
                    <a:pt x="255735" y="135308"/>
                    <a:pt x="258401" y="136641"/>
                  </a:cubicBezTo>
                  <a:cubicBezTo>
                    <a:pt x="264623" y="138863"/>
                    <a:pt x="270844" y="140196"/>
                    <a:pt x="277510" y="141085"/>
                  </a:cubicBezTo>
                  <a:lnTo>
                    <a:pt x="277954" y="141085"/>
                  </a:lnTo>
                  <a:cubicBezTo>
                    <a:pt x="278399" y="145084"/>
                    <a:pt x="277510" y="149528"/>
                    <a:pt x="276177" y="153527"/>
                  </a:cubicBezTo>
                  <a:cubicBezTo>
                    <a:pt x="274399" y="153527"/>
                    <a:pt x="271288" y="153527"/>
                    <a:pt x="267733" y="153083"/>
                  </a:cubicBezTo>
                  <a:cubicBezTo>
                    <a:pt x="261512" y="152639"/>
                    <a:pt x="253069" y="152194"/>
                    <a:pt x="242848" y="152194"/>
                  </a:cubicBezTo>
                  <a:cubicBezTo>
                    <a:pt x="222851" y="152194"/>
                    <a:pt x="212186" y="152639"/>
                    <a:pt x="202409" y="153083"/>
                  </a:cubicBezTo>
                  <a:cubicBezTo>
                    <a:pt x="201521" y="149084"/>
                    <a:pt x="201521" y="144640"/>
                    <a:pt x="202409" y="140640"/>
                  </a:cubicBezTo>
                  <a:cubicBezTo>
                    <a:pt x="206409" y="139752"/>
                    <a:pt x="210853" y="138863"/>
                    <a:pt x="214852" y="137974"/>
                  </a:cubicBezTo>
                  <a:cubicBezTo>
                    <a:pt x="221073" y="135752"/>
                    <a:pt x="223295" y="133086"/>
                    <a:pt x="223295" y="124643"/>
                  </a:cubicBezTo>
                  <a:cubicBezTo>
                    <a:pt x="223295" y="118421"/>
                    <a:pt x="224628" y="65540"/>
                    <a:pt x="222407" y="52653"/>
                  </a:cubicBezTo>
                  <a:cubicBezTo>
                    <a:pt x="220629" y="35766"/>
                    <a:pt x="205964" y="23324"/>
                    <a:pt x="189078" y="24213"/>
                  </a:cubicBezTo>
                  <a:cubicBezTo>
                    <a:pt x="177080" y="25101"/>
                    <a:pt x="165526" y="29101"/>
                    <a:pt x="155749" y="36655"/>
                  </a:cubicBezTo>
                  <a:cubicBezTo>
                    <a:pt x="154861" y="37544"/>
                    <a:pt x="154416" y="38433"/>
                    <a:pt x="154416" y="39766"/>
                  </a:cubicBezTo>
                  <a:lnTo>
                    <a:pt x="154416" y="40210"/>
                  </a:lnTo>
                  <a:cubicBezTo>
                    <a:pt x="155749" y="49098"/>
                    <a:pt x="156194" y="57986"/>
                    <a:pt x="155749" y="66873"/>
                  </a:cubicBezTo>
                  <a:cubicBezTo>
                    <a:pt x="155749" y="73539"/>
                    <a:pt x="155749" y="81093"/>
                    <a:pt x="155749" y="88203"/>
                  </a:cubicBezTo>
                  <a:cubicBezTo>
                    <a:pt x="155749" y="102868"/>
                    <a:pt x="155749" y="116644"/>
                    <a:pt x="155749" y="127309"/>
                  </a:cubicBezTo>
                  <a:cubicBezTo>
                    <a:pt x="155305" y="132197"/>
                    <a:pt x="158860" y="136641"/>
                    <a:pt x="163748" y="137530"/>
                  </a:cubicBezTo>
                  <a:lnTo>
                    <a:pt x="168636" y="138863"/>
                  </a:lnTo>
                  <a:cubicBezTo>
                    <a:pt x="171747" y="139752"/>
                    <a:pt x="174413" y="140196"/>
                    <a:pt x="178857" y="141085"/>
                  </a:cubicBezTo>
                  <a:cubicBezTo>
                    <a:pt x="179746" y="144195"/>
                    <a:pt x="179746" y="147306"/>
                    <a:pt x="178857" y="150417"/>
                  </a:cubicBezTo>
                  <a:cubicBezTo>
                    <a:pt x="178857" y="151750"/>
                    <a:pt x="178413" y="152639"/>
                    <a:pt x="177524" y="153527"/>
                  </a:cubicBezTo>
                  <a:cubicBezTo>
                    <a:pt x="166415" y="153083"/>
                    <a:pt x="154861" y="152639"/>
                    <a:pt x="138419" y="152639"/>
                  </a:cubicBezTo>
                  <a:cubicBezTo>
                    <a:pt x="133530" y="152639"/>
                    <a:pt x="125087" y="152639"/>
                    <a:pt x="117977" y="153083"/>
                  </a:cubicBezTo>
                  <a:cubicBezTo>
                    <a:pt x="112200" y="153083"/>
                    <a:pt x="106423" y="153527"/>
                    <a:pt x="103312" y="153527"/>
                  </a:cubicBezTo>
                  <a:cubicBezTo>
                    <a:pt x="102424" y="151306"/>
                    <a:pt x="101979" y="149528"/>
                    <a:pt x="101979" y="147306"/>
                  </a:cubicBezTo>
                  <a:cubicBezTo>
                    <a:pt x="101535" y="145529"/>
                    <a:pt x="101979" y="143307"/>
                    <a:pt x="102424" y="141529"/>
                  </a:cubicBezTo>
                  <a:lnTo>
                    <a:pt x="106867" y="140640"/>
                  </a:lnTo>
                  <a:cubicBezTo>
                    <a:pt x="110867" y="139752"/>
                    <a:pt x="113978" y="139307"/>
                    <a:pt x="117088" y="138419"/>
                  </a:cubicBezTo>
                  <a:cubicBezTo>
                    <a:pt x="122421" y="136641"/>
                    <a:pt x="124643" y="133530"/>
                    <a:pt x="125087" y="126865"/>
                  </a:cubicBezTo>
                  <a:cubicBezTo>
                    <a:pt x="125976" y="110422"/>
                    <a:pt x="126865" y="63762"/>
                    <a:pt x="124643" y="52209"/>
                  </a:cubicBezTo>
                  <a:cubicBezTo>
                    <a:pt x="120643" y="33545"/>
                    <a:pt x="109978" y="23768"/>
                    <a:pt x="92647" y="23768"/>
                  </a:cubicBezTo>
                  <a:cubicBezTo>
                    <a:pt x="80649" y="24657"/>
                    <a:pt x="69095" y="29101"/>
                    <a:pt x="59319" y="36211"/>
                  </a:cubicBezTo>
                  <a:cubicBezTo>
                    <a:pt x="57097" y="37988"/>
                    <a:pt x="56208" y="41099"/>
                    <a:pt x="56208" y="43765"/>
                  </a:cubicBezTo>
                  <a:cubicBezTo>
                    <a:pt x="56208" y="49542"/>
                    <a:pt x="56208" y="55764"/>
                    <a:pt x="56208" y="63318"/>
                  </a:cubicBezTo>
                  <a:cubicBezTo>
                    <a:pt x="56208" y="86870"/>
                    <a:pt x="56208" y="116199"/>
                    <a:pt x="56652" y="128642"/>
                  </a:cubicBezTo>
                  <a:cubicBezTo>
                    <a:pt x="56652" y="133975"/>
                    <a:pt x="60652" y="137974"/>
                    <a:pt x="65540" y="138863"/>
                  </a:cubicBezTo>
                  <a:cubicBezTo>
                    <a:pt x="67318" y="139307"/>
                    <a:pt x="69984" y="139752"/>
                    <a:pt x="73094" y="140196"/>
                  </a:cubicBezTo>
                  <a:lnTo>
                    <a:pt x="78871" y="141085"/>
                  </a:lnTo>
                  <a:cubicBezTo>
                    <a:pt x="79760" y="145084"/>
                    <a:pt x="79316" y="149528"/>
                    <a:pt x="77983" y="153527"/>
                  </a:cubicBezTo>
                  <a:cubicBezTo>
                    <a:pt x="74872" y="153527"/>
                    <a:pt x="70873" y="153527"/>
                    <a:pt x="66429" y="153083"/>
                  </a:cubicBezTo>
                  <a:cubicBezTo>
                    <a:pt x="59319" y="152639"/>
                    <a:pt x="50875" y="152194"/>
                    <a:pt x="41099" y="152194"/>
                  </a:cubicBezTo>
                  <a:cubicBezTo>
                    <a:pt x="29545" y="152194"/>
                    <a:pt x="21546" y="152639"/>
                    <a:pt x="14881" y="153083"/>
                  </a:cubicBezTo>
                  <a:cubicBezTo>
                    <a:pt x="12214" y="153972"/>
                    <a:pt x="8659" y="154416"/>
                    <a:pt x="5104" y="154416"/>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3" name="Google Shape;753;p27"/>
            <p:cNvSpPr/>
            <p:nvPr/>
          </p:nvSpPr>
          <p:spPr>
            <a:xfrm>
              <a:off x="1568657" y="6318114"/>
              <a:ext cx="155533" cy="155533"/>
            </a:xfrm>
            <a:custGeom>
              <a:avLst/>
              <a:gdLst/>
              <a:ahLst/>
              <a:cxnLst/>
              <a:rect l="l" t="t" r="r" b="b"/>
              <a:pathLst>
                <a:path w="155533" h="155533" extrusionOk="0">
                  <a:moveTo>
                    <a:pt x="70917" y="16658"/>
                  </a:moveTo>
                  <a:cubicBezTo>
                    <a:pt x="64696" y="16658"/>
                    <a:pt x="58475" y="18436"/>
                    <a:pt x="53142" y="21546"/>
                  </a:cubicBezTo>
                  <a:cubicBezTo>
                    <a:pt x="40255" y="29545"/>
                    <a:pt x="33589" y="45098"/>
                    <a:pt x="33589" y="67762"/>
                  </a:cubicBezTo>
                  <a:cubicBezTo>
                    <a:pt x="33589" y="110867"/>
                    <a:pt x="54919" y="140640"/>
                    <a:pt x="86026" y="140640"/>
                  </a:cubicBezTo>
                  <a:cubicBezTo>
                    <a:pt x="94469" y="141085"/>
                    <a:pt x="102468" y="137974"/>
                    <a:pt x="108690" y="132642"/>
                  </a:cubicBezTo>
                  <a:cubicBezTo>
                    <a:pt x="118022" y="125087"/>
                    <a:pt x="123354" y="109089"/>
                    <a:pt x="123354" y="87315"/>
                  </a:cubicBezTo>
                  <a:cubicBezTo>
                    <a:pt x="122910" y="45098"/>
                    <a:pt x="102024" y="16658"/>
                    <a:pt x="70917" y="16658"/>
                  </a:cubicBezTo>
                  <a:moveTo>
                    <a:pt x="76694" y="156638"/>
                  </a:moveTo>
                  <a:cubicBezTo>
                    <a:pt x="21147" y="156638"/>
                    <a:pt x="1594" y="115755"/>
                    <a:pt x="1594" y="77983"/>
                  </a:cubicBezTo>
                  <a:cubicBezTo>
                    <a:pt x="705" y="53097"/>
                    <a:pt x="13148" y="29545"/>
                    <a:pt x="34034" y="16214"/>
                  </a:cubicBezTo>
                  <a:cubicBezTo>
                    <a:pt x="49142" y="6882"/>
                    <a:pt x="66473" y="1993"/>
                    <a:pt x="83804" y="1549"/>
                  </a:cubicBezTo>
                  <a:cubicBezTo>
                    <a:pt x="126020" y="1549"/>
                    <a:pt x="155794" y="31767"/>
                    <a:pt x="155794" y="75761"/>
                  </a:cubicBezTo>
                  <a:cubicBezTo>
                    <a:pt x="155794" y="105534"/>
                    <a:pt x="143796" y="128642"/>
                    <a:pt x="121577" y="143307"/>
                  </a:cubicBezTo>
                  <a:cubicBezTo>
                    <a:pt x="108245" y="150861"/>
                    <a:pt x="92692" y="155749"/>
                    <a:pt x="76694" y="15663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4" name="Google Shape;754;p27"/>
            <p:cNvSpPr/>
            <p:nvPr/>
          </p:nvSpPr>
          <p:spPr>
            <a:xfrm>
              <a:off x="2133910" y="6318114"/>
              <a:ext cx="155533" cy="155533"/>
            </a:xfrm>
            <a:custGeom>
              <a:avLst/>
              <a:gdLst/>
              <a:ahLst/>
              <a:cxnLst/>
              <a:rect l="l" t="t" r="r" b="b"/>
              <a:pathLst>
                <a:path w="155533" h="155533" extrusionOk="0">
                  <a:moveTo>
                    <a:pt x="70917" y="16658"/>
                  </a:moveTo>
                  <a:cubicBezTo>
                    <a:pt x="64696" y="16658"/>
                    <a:pt x="58475" y="18436"/>
                    <a:pt x="53142" y="21546"/>
                  </a:cubicBezTo>
                  <a:cubicBezTo>
                    <a:pt x="40255" y="29545"/>
                    <a:pt x="33589" y="45098"/>
                    <a:pt x="33589" y="67762"/>
                  </a:cubicBezTo>
                  <a:cubicBezTo>
                    <a:pt x="33589" y="110867"/>
                    <a:pt x="54919" y="140640"/>
                    <a:pt x="86026" y="140640"/>
                  </a:cubicBezTo>
                  <a:cubicBezTo>
                    <a:pt x="94469" y="141085"/>
                    <a:pt x="102468" y="138419"/>
                    <a:pt x="108690" y="132642"/>
                  </a:cubicBezTo>
                  <a:cubicBezTo>
                    <a:pt x="118022" y="125087"/>
                    <a:pt x="123354" y="109089"/>
                    <a:pt x="123354" y="87315"/>
                  </a:cubicBezTo>
                  <a:cubicBezTo>
                    <a:pt x="122910" y="45098"/>
                    <a:pt x="102024" y="16658"/>
                    <a:pt x="70917" y="16658"/>
                  </a:cubicBezTo>
                  <a:moveTo>
                    <a:pt x="76694" y="156638"/>
                  </a:moveTo>
                  <a:cubicBezTo>
                    <a:pt x="21146" y="156638"/>
                    <a:pt x="1594" y="115755"/>
                    <a:pt x="1594" y="77983"/>
                  </a:cubicBezTo>
                  <a:cubicBezTo>
                    <a:pt x="705" y="53097"/>
                    <a:pt x="13148" y="29545"/>
                    <a:pt x="34034" y="16214"/>
                  </a:cubicBezTo>
                  <a:cubicBezTo>
                    <a:pt x="49143" y="6882"/>
                    <a:pt x="66473" y="1993"/>
                    <a:pt x="83804" y="1549"/>
                  </a:cubicBezTo>
                  <a:cubicBezTo>
                    <a:pt x="126020" y="1549"/>
                    <a:pt x="155794" y="31767"/>
                    <a:pt x="155794" y="75761"/>
                  </a:cubicBezTo>
                  <a:cubicBezTo>
                    <a:pt x="155794" y="105534"/>
                    <a:pt x="143796" y="128642"/>
                    <a:pt x="121577" y="143307"/>
                  </a:cubicBezTo>
                  <a:cubicBezTo>
                    <a:pt x="108245" y="150861"/>
                    <a:pt x="92692" y="155749"/>
                    <a:pt x="76694" y="15663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5" name="Google Shape;755;p27"/>
            <p:cNvSpPr/>
            <p:nvPr/>
          </p:nvSpPr>
          <p:spPr>
            <a:xfrm>
              <a:off x="1952203" y="6317225"/>
              <a:ext cx="155533" cy="244410"/>
            </a:xfrm>
            <a:custGeom>
              <a:avLst/>
              <a:gdLst/>
              <a:ahLst/>
              <a:cxnLst/>
              <a:rect l="l" t="t" r="r" b="b"/>
              <a:pathLst>
                <a:path w="155533" h="244409" extrusionOk="0">
                  <a:moveTo>
                    <a:pt x="65540" y="15769"/>
                  </a:moveTo>
                  <a:cubicBezTo>
                    <a:pt x="48209" y="15769"/>
                    <a:pt x="37544" y="29101"/>
                    <a:pt x="37544" y="50431"/>
                  </a:cubicBezTo>
                  <a:cubicBezTo>
                    <a:pt x="37544" y="71761"/>
                    <a:pt x="46876" y="96202"/>
                    <a:pt x="73983" y="96202"/>
                  </a:cubicBezTo>
                  <a:cubicBezTo>
                    <a:pt x="80205" y="96202"/>
                    <a:pt x="86426" y="93980"/>
                    <a:pt x="90870" y="89537"/>
                  </a:cubicBezTo>
                  <a:cubicBezTo>
                    <a:pt x="97091" y="83760"/>
                    <a:pt x="101090" y="72206"/>
                    <a:pt x="101090" y="59319"/>
                  </a:cubicBezTo>
                  <a:cubicBezTo>
                    <a:pt x="101090" y="32211"/>
                    <a:pt x="87759" y="15769"/>
                    <a:pt x="65540" y="15769"/>
                  </a:cubicBezTo>
                  <a:moveTo>
                    <a:pt x="63318" y="160193"/>
                  </a:moveTo>
                  <a:cubicBezTo>
                    <a:pt x="58430" y="160193"/>
                    <a:pt x="53542" y="161526"/>
                    <a:pt x="49542" y="163748"/>
                  </a:cubicBezTo>
                  <a:cubicBezTo>
                    <a:pt x="35766" y="172636"/>
                    <a:pt x="29545" y="181079"/>
                    <a:pt x="29545" y="191300"/>
                  </a:cubicBezTo>
                  <a:cubicBezTo>
                    <a:pt x="29545" y="200632"/>
                    <a:pt x="33545" y="209075"/>
                    <a:pt x="41099" y="214852"/>
                  </a:cubicBezTo>
                  <a:cubicBezTo>
                    <a:pt x="50431" y="222851"/>
                    <a:pt x="63318" y="226850"/>
                    <a:pt x="80205" y="226850"/>
                  </a:cubicBezTo>
                  <a:cubicBezTo>
                    <a:pt x="113533" y="226850"/>
                    <a:pt x="128198" y="209075"/>
                    <a:pt x="128198" y="191300"/>
                  </a:cubicBezTo>
                  <a:cubicBezTo>
                    <a:pt x="128198" y="178857"/>
                    <a:pt x="121976" y="170858"/>
                    <a:pt x="109089" y="165970"/>
                  </a:cubicBezTo>
                  <a:cubicBezTo>
                    <a:pt x="99757" y="161971"/>
                    <a:pt x="83315" y="160193"/>
                    <a:pt x="63318" y="160193"/>
                  </a:cubicBezTo>
                  <a:moveTo>
                    <a:pt x="65540" y="245070"/>
                  </a:moveTo>
                  <a:cubicBezTo>
                    <a:pt x="45543" y="245070"/>
                    <a:pt x="31323" y="241071"/>
                    <a:pt x="18880" y="231294"/>
                  </a:cubicBezTo>
                  <a:cubicBezTo>
                    <a:pt x="8659" y="223740"/>
                    <a:pt x="1993" y="211741"/>
                    <a:pt x="1549" y="198854"/>
                  </a:cubicBezTo>
                  <a:cubicBezTo>
                    <a:pt x="1549" y="192633"/>
                    <a:pt x="3771" y="186856"/>
                    <a:pt x="8215" y="182412"/>
                  </a:cubicBezTo>
                  <a:cubicBezTo>
                    <a:pt x="17102" y="173080"/>
                    <a:pt x="27323" y="165081"/>
                    <a:pt x="38433" y="158416"/>
                  </a:cubicBezTo>
                  <a:cubicBezTo>
                    <a:pt x="38877" y="157971"/>
                    <a:pt x="39321" y="157527"/>
                    <a:pt x="39321" y="157083"/>
                  </a:cubicBezTo>
                  <a:cubicBezTo>
                    <a:pt x="39321" y="156194"/>
                    <a:pt x="38877" y="155749"/>
                    <a:pt x="37988" y="155749"/>
                  </a:cubicBezTo>
                  <a:cubicBezTo>
                    <a:pt x="22879" y="149972"/>
                    <a:pt x="17991" y="140196"/>
                    <a:pt x="16658" y="134863"/>
                  </a:cubicBezTo>
                  <a:cubicBezTo>
                    <a:pt x="16658" y="134419"/>
                    <a:pt x="16658" y="134419"/>
                    <a:pt x="16658" y="133975"/>
                  </a:cubicBezTo>
                  <a:cubicBezTo>
                    <a:pt x="15769" y="131753"/>
                    <a:pt x="16658" y="129087"/>
                    <a:pt x="18436" y="128198"/>
                  </a:cubicBezTo>
                  <a:cubicBezTo>
                    <a:pt x="20657" y="126865"/>
                    <a:pt x="24213" y="124643"/>
                    <a:pt x="27768" y="122421"/>
                  </a:cubicBezTo>
                  <a:cubicBezTo>
                    <a:pt x="33100" y="119755"/>
                    <a:pt x="37988" y="116199"/>
                    <a:pt x="42877" y="112644"/>
                  </a:cubicBezTo>
                  <a:cubicBezTo>
                    <a:pt x="43321" y="112200"/>
                    <a:pt x="43765" y="111311"/>
                    <a:pt x="43321" y="110423"/>
                  </a:cubicBezTo>
                  <a:cubicBezTo>
                    <a:pt x="43321" y="109534"/>
                    <a:pt x="42877" y="109089"/>
                    <a:pt x="41988" y="108645"/>
                  </a:cubicBezTo>
                  <a:cubicBezTo>
                    <a:pt x="19324" y="101090"/>
                    <a:pt x="7770" y="84204"/>
                    <a:pt x="7770" y="58430"/>
                  </a:cubicBezTo>
                  <a:cubicBezTo>
                    <a:pt x="7770" y="41988"/>
                    <a:pt x="15325" y="26879"/>
                    <a:pt x="28656" y="17547"/>
                  </a:cubicBezTo>
                  <a:cubicBezTo>
                    <a:pt x="42432" y="8215"/>
                    <a:pt x="58874" y="2882"/>
                    <a:pt x="75316" y="1549"/>
                  </a:cubicBezTo>
                  <a:lnTo>
                    <a:pt x="76205" y="1549"/>
                  </a:lnTo>
                  <a:cubicBezTo>
                    <a:pt x="88648" y="1993"/>
                    <a:pt x="100646" y="4660"/>
                    <a:pt x="111756" y="9548"/>
                  </a:cubicBezTo>
                  <a:cubicBezTo>
                    <a:pt x="118421" y="11770"/>
                    <a:pt x="125531" y="13103"/>
                    <a:pt x="133086" y="13103"/>
                  </a:cubicBezTo>
                  <a:cubicBezTo>
                    <a:pt x="141529" y="13992"/>
                    <a:pt x="149972" y="10881"/>
                    <a:pt x="156194" y="4660"/>
                  </a:cubicBezTo>
                  <a:cubicBezTo>
                    <a:pt x="157083" y="6882"/>
                    <a:pt x="157527" y="9104"/>
                    <a:pt x="157527" y="11325"/>
                  </a:cubicBezTo>
                  <a:cubicBezTo>
                    <a:pt x="157971" y="16658"/>
                    <a:pt x="156194" y="21991"/>
                    <a:pt x="153527" y="26434"/>
                  </a:cubicBezTo>
                  <a:cubicBezTo>
                    <a:pt x="149972" y="30434"/>
                    <a:pt x="144640" y="32656"/>
                    <a:pt x="139307" y="32656"/>
                  </a:cubicBezTo>
                  <a:lnTo>
                    <a:pt x="137530" y="32656"/>
                  </a:lnTo>
                  <a:cubicBezTo>
                    <a:pt x="134419" y="32211"/>
                    <a:pt x="131753" y="31767"/>
                    <a:pt x="129086" y="31323"/>
                  </a:cubicBezTo>
                  <a:lnTo>
                    <a:pt x="127753" y="31767"/>
                  </a:lnTo>
                  <a:cubicBezTo>
                    <a:pt x="127309" y="32211"/>
                    <a:pt x="127753" y="33100"/>
                    <a:pt x="127753" y="33989"/>
                  </a:cubicBezTo>
                  <a:cubicBezTo>
                    <a:pt x="127753" y="33989"/>
                    <a:pt x="127753" y="34433"/>
                    <a:pt x="127753" y="34433"/>
                  </a:cubicBezTo>
                  <a:cubicBezTo>
                    <a:pt x="128642" y="38877"/>
                    <a:pt x="129531" y="43765"/>
                    <a:pt x="129975" y="48654"/>
                  </a:cubicBezTo>
                  <a:cubicBezTo>
                    <a:pt x="129975" y="75761"/>
                    <a:pt x="119310" y="87315"/>
                    <a:pt x="107756" y="95758"/>
                  </a:cubicBezTo>
                  <a:cubicBezTo>
                    <a:pt x="96647" y="104201"/>
                    <a:pt x="83315" y="109089"/>
                    <a:pt x="69539" y="110423"/>
                  </a:cubicBezTo>
                  <a:lnTo>
                    <a:pt x="69539" y="110423"/>
                  </a:lnTo>
                  <a:cubicBezTo>
                    <a:pt x="69095" y="110423"/>
                    <a:pt x="67762" y="110423"/>
                    <a:pt x="65096" y="110867"/>
                  </a:cubicBezTo>
                  <a:lnTo>
                    <a:pt x="60652" y="111311"/>
                  </a:lnTo>
                  <a:lnTo>
                    <a:pt x="60207" y="111311"/>
                  </a:lnTo>
                  <a:cubicBezTo>
                    <a:pt x="57541" y="112200"/>
                    <a:pt x="51320" y="114866"/>
                    <a:pt x="51320" y="121088"/>
                  </a:cubicBezTo>
                  <a:cubicBezTo>
                    <a:pt x="51320" y="125976"/>
                    <a:pt x="54430" y="131753"/>
                    <a:pt x="68206" y="133086"/>
                  </a:cubicBezTo>
                  <a:lnTo>
                    <a:pt x="77538" y="133530"/>
                  </a:lnTo>
                  <a:cubicBezTo>
                    <a:pt x="96202" y="134863"/>
                    <a:pt x="119310" y="136641"/>
                    <a:pt x="129975" y="140196"/>
                  </a:cubicBezTo>
                  <a:cubicBezTo>
                    <a:pt x="144640" y="145529"/>
                    <a:pt x="154416" y="159304"/>
                    <a:pt x="154416" y="175302"/>
                  </a:cubicBezTo>
                  <a:cubicBezTo>
                    <a:pt x="154416" y="199299"/>
                    <a:pt x="137085" y="221962"/>
                    <a:pt x="108645" y="236182"/>
                  </a:cubicBezTo>
                  <a:cubicBezTo>
                    <a:pt x="95314" y="242848"/>
                    <a:pt x="80205" y="245959"/>
                    <a:pt x="65096" y="24595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6" name="Google Shape;756;p27"/>
            <p:cNvSpPr/>
            <p:nvPr/>
          </p:nvSpPr>
          <p:spPr>
            <a:xfrm>
              <a:off x="1748455" y="6316762"/>
              <a:ext cx="182196" cy="155533"/>
            </a:xfrm>
            <a:custGeom>
              <a:avLst/>
              <a:gdLst/>
              <a:ahLst/>
              <a:cxnLst/>
              <a:rect l="l" t="t" r="r" b="b"/>
              <a:pathLst>
                <a:path w="182196" h="155533" extrusionOk="0">
                  <a:moveTo>
                    <a:pt x="184411" y="141548"/>
                  </a:moveTo>
                  <a:cubicBezTo>
                    <a:pt x="177301" y="141103"/>
                    <a:pt x="170191" y="138881"/>
                    <a:pt x="163525" y="136215"/>
                  </a:cubicBezTo>
                  <a:cubicBezTo>
                    <a:pt x="162192" y="134882"/>
                    <a:pt x="161303" y="133105"/>
                    <a:pt x="160859" y="130883"/>
                  </a:cubicBezTo>
                  <a:cubicBezTo>
                    <a:pt x="159970" y="119329"/>
                    <a:pt x="159970" y="86445"/>
                    <a:pt x="159970" y="65114"/>
                  </a:cubicBezTo>
                  <a:cubicBezTo>
                    <a:pt x="159970" y="47783"/>
                    <a:pt x="156860" y="32230"/>
                    <a:pt x="149749" y="21120"/>
                  </a:cubicBezTo>
                  <a:cubicBezTo>
                    <a:pt x="141306" y="8678"/>
                    <a:pt x="127086" y="1123"/>
                    <a:pt x="111977" y="1568"/>
                  </a:cubicBezTo>
                  <a:cubicBezTo>
                    <a:pt x="97757" y="1568"/>
                    <a:pt x="78204" y="11344"/>
                    <a:pt x="62651" y="25120"/>
                  </a:cubicBezTo>
                  <a:cubicBezTo>
                    <a:pt x="62206" y="25564"/>
                    <a:pt x="59984" y="27786"/>
                    <a:pt x="59984" y="24231"/>
                  </a:cubicBezTo>
                  <a:cubicBezTo>
                    <a:pt x="59984" y="20676"/>
                    <a:pt x="60429" y="13122"/>
                    <a:pt x="60873" y="8678"/>
                  </a:cubicBezTo>
                  <a:cubicBezTo>
                    <a:pt x="61318" y="6011"/>
                    <a:pt x="60429" y="3790"/>
                    <a:pt x="58651" y="2012"/>
                  </a:cubicBezTo>
                  <a:cubicBezTo>
                    <a:pt x="42654" y="8233"/>
                    <a:pt x="25767" y="12677"/>
                    <a:pt x="8436" y="15343"/>
                  </a:cubicBezTo>
                  <a:cubicBezTo>
                    <a:pt x="437" y="16677"/>
                    <a:pt x="-1340" y="24231"/>
                    <a:pt x="7103" y="26897"/>
                  </a:cubicBezTo>
                  <a:lnTo>
                    <a:pt x="7103" y="26897"/>
                  </a:lnTo>
                  <a:cubicBezTo>
                    <a:pt x="13769" y="28675"/>
                    <a:pt x="20434" y="31341"/>
                    <a:pt x="26211" y="35341"/>
                  </a:cubicBezTo>
                  <a:cubicBezTo>
                    <a:pt x="28433" y="37563"/>
                    <a:pt x="29767" y="41118"/>
                    <a:pt x="29322" y="44228"/>
                  </a:cubicBezTo>
                  <a:cubicBezTo>
                    <a:pt x="29767" y="68669"/>
                    <a:pt x="29767" y="106442"/>
                    <a:pt x="28433" y="126883"/>
                  </a:cubicBezTo>
                  <a:cubicBezTo>
                    <a:pt x="27989" y="134882"/>
                    <a:pt x="25767" y="137993"/>
                    <a:pt x="19990" y="139326"/>
                  </a:cubicBezTo>
                  <a:lnTo>
                    <a:pt x="20434" y="139326"/>
                  </a:lnTo>
                  <a:cubicBezTo>
                    <a:pt x="15991" y="140659"/>
                    <a:pt x="11547" y="141103"/>
                    <a:pt x="6659" y="141992"/>
                  </a:cubicBezTo>
                  <a:cubicBezTo>
                    <a:pt x="4881" y="146880"/>
                    <a:pt x="4881" y="151769"/>
                    <a:pt x="6659" y="156657"/>
                  </a:cubicBezTo>
                  <a:cubicBezTo>
                    <a:pt x="10214" y="156657"/>
                    <a:pt x="29322" y="155768"/>
                    <a:pt x="44875" y="155768"/>
                  </a:cubicBezTo>
                  <a:cubicBezTo>
                    <a:pt x="66206" y="155768"/>
                    <a:pt x="77315" y="156657"/>
                    <a:pt x="83092" y="156657"/>
                  </a:cubicBezTo>
                  <a:cubicBezTo>
                    <a:pt x="85314" y="152213"/>
                    <a:pt x="85759" y="146880"/>
                    <a:pt x="84425" y="141992"/>
                  </a:cubicBezTo>
                  <a:cubicBezTo>
                    <a:pt x="79093" y="141992"/>
                    <a:pt x="74205" y="141103"/>
                    <a:pt x="69316" y="139770"/>
                  </a:cubicBezTo>
                  <a:cubicBezTo>
                    <a:pt x="63540" y="138437"/>
                    <a:pt x="61762" y="135326"/>
                    <a:pt x="61762" y="128661"/>
                  </a:cubicBezTo>
                  <a:cubicBezTo>
                    <a:pt x="60873" y="111330"/>
                    <a:pt x="60873" y="74891"/>
                    <a:pt x="60873" y="50005"/>
                  </a:cubicBezTo>
                  <a:cubicBezTo>
                    <a:pt x="60429" y="45561"/>
                    <a:pt x="61762" y="41118"/>
                    <a:pt x="64873" y="38007"/>
                  </a:cubicBezTo>
                  <a:cubicBezTo>
                    <a:pt x="73316" y="30897"/>
                    <a:pt x="83981" y="27342"/>
                    <a:pt x="95091" y="26897"/>
                  </a:cubicBezTo>
                  <a:cubicBezTo>
                    <a:pt x="103089" y="26453"/>
                    <a:pt x="111533" y="29119"/>
                    <a:pt x="117754" y="34452"/>
                  </a:cubicBezTo>
                  <a:cubicBezTo>
                    <a:pt x="123531" y="39784"/>
                    <a:pt x="127530" y="46895"/>
                    <a:pt x="127975" y="54893"/>
                  </a:cubicBezTo>
                  <a:cubicBezTo>
                    <a:pt x="129308" y="68669"/>
                    <a:pt x="129308" y="96665"/>
                    <a:pt x="129308" y="120662"/>
                  </a:cubicBezTo>
                  <a:cubicBezTo>
                    <a:pt x="129308" y="133993"/>
                    <a:pt x="127975" y="137104"/>
                    <a:pt x="123531" y="138437"/>
                  </a:cubicBezTo>
                  <a:cubicBezTo>
                    <a:pt x="118643" y="140215"/>
                    <a:pt x="113310" y="141103"/>
                    <a:pt x="108422" y="141548"/>
                  </a:cubicBezTo>
                  <a:cubicBezTo>
                    <a:pt x="106200" y="143770"/>
                    <a:pt x="107089" y="153990"/>
                    <a:pt x="108422" y="156212"/>
                  </a:cubicBezTo>
                  <a:cubicBezTo>
                    <a:pt x="118198" y="156212"/>
                    <a:pt x="129308" y="155324"/>
                    <a:pt x="145306" y="155324"/>
                  </a:cubicBezTo>
                  <a:cubicBezTo>
                    <a:pt x="165747" y="155324"/>
                    <a:pt x="178634" y="156212"/>
                    <a:pt x="183522" y="156212"/>
                  </a:cubicBezTo>
                  <a:cubicBezTo>
                    <a:pt x="184856" y="151769"/>
                    <a:pt x="185744" y="146436"/>
                    <a:pt x="184411" y="14154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81000" y="0"/>
            <a:ext cx="10515600" cy="1325563"/>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2"/>
              </a:buClr>
              <a:buSzPts val="4000"/>
              <a:buFont typeface="Arial Black"/>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406400" algn="l">
              <a:lnSpc>
                <a:spcPct val="90000"/>
              </a:lnSpc>
              <a:spcBef>
                <a:spcPts val="1000"/>
              </a:spcBef>
              <a:spcAft>
                <a:spcPts val="0"/>
              </a:spcAft>
              <a:buClr>
                <a:schemeClr val="accent1"/>
              </a:buClr>
              <a:buSzPts val="2800"/>
              <a:buChar char="•"/>
              <a:defRPr>
                <a:solidFill>
                  <a:schemeClr val="dk2"/>
                </a:solidFill>
              </a:defRPr>
            </a:lvl1pPr>
            <a:lvl2pPr marL="914400" lvl="1" indent="-381000" algn="l">
              <a:lnSpc>
                <a:spcPct val="90000"/>
              </a:lnSpc>
              <a:spcBef>
                <a:spcPts val="500"/>
              </a:spcBef>
              <a:spcAft>
                <a:spcPts val="0"/>
              </a:spcAft>
              <a:buClr>
                <a:schemeClr val="accent1"/>
              </a:buClr>
              <a:buSzPts val="2400"/>
              <a:buChar char="•"/>
              <a:defRPr>
                <a:solidFill>
                  <a:schemeClr val="dk2"/>
                </a:solidFill>
              </a:defRPr>
            </a:lvl2pPr>
            <a:lvl3pPr marL="1371600" lvl="2" indent="-355600" algn="l">
              <a:lnSpc>
                <a:spcPct val="90000"/>
              </a:lnSpc>
              <a:spcBef>
                <a:spcPts val="500"/>
              </a:spcBef>
              <a:spcAft>
                <a:spcPts val="0"/>
              </a:spcAft>
              <a:buClr>
                <a:schemeClr val="accent1"/>
              </a:buClr>
              <a:buSzPts val="2000"/>
              <a:buChar char="•"/>
              <a:defRPr>
                <a:solidFill>
                  <a:schemeClr val="dk2"/>
                </a:solidFill>
              </a:defRPr>
            </a:lvl3pPr>
            <a:lvl4pPr marL="1828800" lvl="3" indent="-342900" algn="l">
              <a:lnSpc>
                <a:spcPct val="90000"/>
              </a:lnSpc>
              <a:spcBef>
                <a:spcPts val="500"/>
              </a:spcBef>
              <a:spcAft>
                <a:spcPts val="0"/>
              </a:spcAft>
              <a:buClr>
                <a:schemeClr val="accent1"/>
              </a:buClr>
              <a:buSzPts val="1800"/>
              <a:buChar char="•"/>
              <a:defRPr>
                <a:solidFill>
                  <a:schemeClr val="dk2"/>
                </a:solidFill>
              </a:defRPr>
            </a:lvl4pPr>
            <a:lvl5pPr marL="2286000" lvl="4" indent="-342900" algn="l">
              <a:lnSpc>
                <a:spcPct val="90000"/>
              </a:lnSpc>
              <a:spcBef>
                <a:spcPts val="500"/>
              </a:spcBef>
              <a:spcAft>
                <a:spcPts val="0"/>
              </a:spcAft>
              <a:buClr>
                <a:schemeClr val="accent1"/>
              </a:buClr>
              <a:buSzPts val="1800"/>
              <a:buChar char="•"/>
              <a:defRPr>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 name="Google Shape;2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5"/>
          <p:cNvCxnSpPr/>
          <p:nvPr/>
        </p:nvCxnSpPr>
        <p:spPr>
          <a:xfrm>
            <a:off x="472454" y="282497"/>
            <a:ext cx="1371600" cy="0"/>
          </a:xfrm>
          <a:prstGeom prst="straightConnector1">
            <a:avLst/>
          </a:prstGeom>
          <a:noFill/>
          <a:ln w="762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233242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C72609-555A-47B7-AB17-F306ACE940A6}"/>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810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A0A02E-8740-4587-B7D7-13E66ADD7CFD}"/>
              </a:ext>
            </a:extLst>
          </p:cNvPr>
          <p:cNvSpPr>
            <a:spLocks noGrp="1"/>
          </p:cNvSpPr>
          <p:nvPr>
            <p:ph type="title"/>
          </p:nvPr>
        </p:nvSpPr>
        <p:spPr>
          <a:xfrm>
            <a:off x="839788" y="457200"/>
            <a:ext cx="3932237" cy="1600200"/>
          </a:xfrm>
        </p:spPr>
        <p:txBody>
          <a:bodyPr anchor="b"/>
          <a:lstStyle>
            <a:lvl1pPr>
              <a:defRPr sz="5000"/>
            </a:lvl1pPr>
          </a:lstStyle>
          <a:p>
            <a:r>
              <a:rPr lang="en-US" dirty="0"/>
              <a:t>Click to edit Master title</a:t>
            </a:r>
          </a:p>
        </p:txBody>
      </p:sp>
      <p:sp>
        <p:nvSpPr>
          <p:cNvPr id="3" name="Picture Placeholder 2">
            <a:extLst>
              <a:ext uri="{FF2B5EF4-FFF2-40B4-BE49-F238E27FC236}">
                <a16:creationId xmlns:a16="http://schemas.microsoft.com/office/drawing/2014/main" xmlns="" id="{F9912B0A-9F43-42B1-A53A-B68E34EEC76B}"/>
              </a:ext>
            </a:extLst>
          </p:cNvPr>
          <p:cNvSpPr>
            <a:spLocks noGrp="1"/>
          </p:cNvSpPr>
          <p:nvPr>
            <p:ph type="pic" idx="1"/>
          </p:nvPr>
        </p:nvSpPr>
        <p:spPr>
          <a:xfrm>
            <a:off x="5183188" y="987425"/>
            <a:ext cx="6172200" cy="4873625"/>
          </a:xfrm>
          <a:solidFill>
            <a:schemeClr val="bg1"/>
          </a:solidFill>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EB66DF8B-7D47-467D-BC32-6D6916605C3F}"/>
              </a:ext>
            </a:extLst>
          </p:cNvPr>
          <p:cNvSpPr>
            <a:spLocks noGrp="1"/>
          </p:cNvSpPr>
          <p:nvPr>
            <p:ph type="body" sz="half" idx="2"/>
          </p:nvPr>
        </p:nvSpPr>
        <p:spPr>
          <a:xfrm>
            <a:off x="839788" y="2057400"/>
            <a:ext cx="3932237" cy="3811588"/>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1511284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05C8F8-DC83-4D90-B226-5BEF860D62FD}"/>
              </a:ext>
            </a:extLst>
          </p:cNvPr>
          <p:cNvSpPr>
            <a:spLocks noGrp="1"/>
          </p:cNvSpPr>
          <p:nvPr>
            <p:ph type="title"/>
          </p:nvPr>
        </p:nvSpPr>
        <p:spPr>
          <a:xfrm>
            <a:off x="304801" y="246889"/>
            <a:ext cx="11582400" cy="110761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EDF78C71-8112-43B8-BDAE-E75F2977ACAC}"/>
              </a:ext>
            </a:extLst>
          </p:cNvPr>
          <p:cNvSpPr>
            <a:spLocks noGrp="1"/>
          </p:cNvSpPr>
          <p:nvPr>
            <p:ph sz="half" idx="1"/>
          </p:nvPr>
        </p:nvSpPr>
        <p:spPr>
          <a:xfrm>
            <a:off x="304799" y="1826685"/>
            <a:ext cx="3657601" cy="4349749"/>
          </a:xfrm>
        </p:spPr>
        <p:txBody>
          <a:bodyPr/>
          <a:lstStyle>
            <a:lvl1pPr>
              <a:defRPr sz="24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60E5F87B-3613-4218-8532-B2212482D916}"/>
              </a:ext>
            </a:extLst>
          </p:cNvPr>
          <p:cNvSpPr>
            <a:spLocks noGrp="1"/>
          </p:cNvSpPr>
          <p:nvPr>
            <p:ph sz="half" idx="2"/>
          </p:nvPr>
        </p:nvSpPr>
        <p:spPr>
          <a:xfrm>
            <a:off x="4267200" y="1826685"/>
            <a:ext cx="3657601" cy="4349749"/>
          </a:xfrm>
        </p:spPr>
        <p:txBody>
          <a:bodyPr/>
          <a:lstStyle>
            <a:lvl1pPr>
              <a:defRPr sz="24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xmlns="" id="{4FBC8339-4165-4CBD-97CD-FB4796E9AFF7}"/>
              </a:ext>
            </a:extLst>
          </p:cNvPr>
          <p:cNvSpPr>
            <a:spLocks noGrp="1"/>
          </p:cNvSpPr>
          <p:nvPr>
            <p:ph sz="half" idx="10"/>
          </p:nvPr>
        </p:nvSpPr>
        <p:spPr>
          <a:xfrm>
            <a:off x="8229600" y="1826685"/>
            <a:ext cx="3657601" cy="4349749"/>
          </a:xfrm>
        </p:spPr>
        <p:txBody>
          <a:bodyPr/>
          <a:lstStyle>
            <a:lvl1pPr>
              <a:defRPr sz="24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185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34464F8-1BDF-4496-8686-B896F7DB1969}"/>
              </a:ext>
            </a:extLst>
          </p:cNvPr>
          <p:cNvSpPr>
            <a:spLocks noGrp="1"/>
          </p:cNvSpPr>
          <p:nvPr>
            <p:ph type="dt" sz="half" idx="10"/>
          </p:nvPr>
        </p:nvSpPr>
        <p:spPr/>
        <p:txBody>
          <a:bodyPr/>
          <a:lstStyle/>
          <a:p>
            <a:fld id="{7131DE77-EE7C-4685-9D89-9D3DC75C13E2}" type="datetimeFigureOut">
              <a:rPr lang="en-US" smtClean="0"/>
              <a:t>8/25/2019</a:t>
            </a:fld>
            <a:endParaRPr lang="en-US"/>
          </a:p>
        </p:txBody>
      </p:sp>
      <p:sp>
        <p:nvSpPr>
          <p:cNvPr id="3" name="Footer Placeholder 2">
            <a:extLst>
              <a:ext uri="{FF2B5EF4-FFF2-40B4-BE49-F238E27FC236}">
                <a16:creationId xmlns:a16="http://schemas.microsoft.com/office/drawing/2014/main" xmlns="" id="{AE299EB8-FF80-4FD9-BC03-8699285BEA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C60AE90-2C9E-479D-B141-76346AAF77B9}"/>
              </a:ext>
            </a:extLst>
          </p:cNvPr>
          <p:cNvSpPr>
            <a:spLocks noGrp="1"/>
          </p:cNvSpPr>
          <p:nvPr>
            <p:ph type="sldNum" sz="quarter" idx="12"/>
          </p:nvPr>
        </p:nvSpPr>
        <p:spPr/>
        <p:txBody>
          <a:bodyPr/>
          <a:lstStyle/>
          <a:p>
            <a:fld id="{A7A830CE-316D-4E5D-85A8-1A11ADE29DAB}" type="slidenum">
              <a:rPr lang="en-US" smtClean="0"/>
              <a:t>‹#›</a:t>
            </a:fld>
            <a:endParaRPr lang="en-US"/>
          </a:p>
        </p:txBody>
      </p:sp>
    </p:spTree>
    <p:extLst>
      <p:ext uri="{BB962C8B-B14F-4D97-AF65-F5344CB8AC3E}">
        <p14:creationId xmlns:p14="http://schemas.microsoft.com/office/powerpoint/2010/main" val="3571608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Header + Paragraph">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837871" y="336142"/>
            <a:ext cx="10531939" cy="851683"/>
          </a:xfrm>
          <a:prstGeom prst="rect">
            <a:avLst/>
          </a:prstGeom>
        </p:spPr>
        <p:txBody>
          <a:bodyPr vert="horz" lIns="0" tIns="0" rIns="0" bIns="0" rtlCol="0" anchor="ctr">
            <a:normAutofit/>
          </a:bodyPr>
          <a:lstStyle>
            <a:lvl1pPr>
              <a:defRPr>
                <a:solidFill>
                  <a:srgbClr val="6BA342"/>
                </a:solidFill>
              </a:defRPr>
            </a:lvl1pPr>
          </a:lstStyle>
          <a:p>
            <a:r>
              <a:rPr lang="en-US" smtClean="0"/>
              <a:t>Click to edit Master title style</a:t>
            </a:r>
            <a:endParaRPr lang="en-US" dirty="0"/>
          </a:p>
        </p:txBody>
      </p:sp>
      <p:sp>
        <p:nvSpPr>
          <p:cNvPr id="3" name="Text Placeholder 2"/>
          <p:cNvSpPr>
            <a:spLocks noGrp="1"/>
          </p:cNvSpPr>
          <p:nvPr>
            <p:ph type="body" sz="quarter" idx="12" hasCustomPrompt="1"/>
          </p:nvPr>
        </p:nvSpPr>
        <p:spPr>
          <a:xfrm>
            <a:off x="838200" y="1503680"/>
            <a:ext cx="10532533" cy="4371094"/>
          </a:xfrm>
        </p:spPr>
        <p:txBody>
          <a:bodyPr/>
          <a:lstStyle>
            <a:lvl1pPr marL="0" indent="0">
              <a:lnSpc>
                <a:spcPts val="3440"/>
              </a:lnSpc>
              <a:spcBef>
                <a:spcPts val="0"/>
              </a:spcBef>
              <a:spcAft>
                <a:spcPts val="1400"/>
              </a:spcAft>
              <a:buNone/>
              <a:defRPr sz="2800" spc="-90" baseline="0"/>
            </a:lvl1pPr>
          </a:lstStyle>
          <a:p>
            <a:pPr lvl="0"/>
            <a:r>
              <a:rPr lang="en-US" dirty="0" smtClean="0"/>
              <a:t>Insert text here.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adipscing</a:t>
            </a:r>
            <a:r>
              <a:rPr lang="en-US" dirty="0" smtClean="0"/>
              <a:t> </a:t>
            </a:r>
            <a:r>
              <a:rPr lang="en-US" dirty="0" err="1" smtClean="0"/>
              <a:t>elit</a:t>
            </a:r>
            <a:r>
              <a:rPr lang="en-US" dirty="0" smtClean="0"/>
              <a:t>.</a:t>
            </a:r>
          </a:p>
          <a:p>
            <a:pPr lvl="0"/>
            <a:r>
              <a:rPr lang="en-US" dirty="0" err="1" smtClean="0"/>
              <a:t>Sed</a:t>
            </a:r>
            <a:r>
              <a:rPr lang="en-US" dirty="0" smtClean="0"/>
              <a:t> dolor ante, </a:t>
            </a:r>
            <a:r>
              <a:rPr lang="en-US" dirty="0" err="1" smtClean="0"/>
              <a:t>tincidunt</a:t>
            </a:r>
            <a:r>
              <a:rPr lang="en-US" dirty="0" smtClean="0"/>
              <a:t> </a:t>
            </a:r>
            <a:r>
              <a:rPr lang="en-US" dirty="0" err="1" smtClean="0"/>
              <a:t>consequat</a:t>
            </a:r>
            <a:r>
              <a:rPr lang="en-US" dirty="0" smtClean="0"/>
              <a:t> </a:t>
            </a:r>
            <a:r>
              <a:rPr lang="en-US" dirty="0" err="1" smtClean="0"/>
              <a:t>fringilla</a:t>
            </a:r>
            <a:r>
              <a:rPr lang="en-US" dirty="0" smtClean="0"/>
              <a:t>, </a:t>
            </a:r>
            <a:r>
              <a:rPr lang="en-US" dirty="0" err="1" smtClean="0"/>
              <a:t>portitor</a:t>
            </a:r>
            <a:r>
              <a:rPr lang="en-US" dirty="0" smtClean="0"/>
              <a:t> id </a:t>
            </a:r>
            <a:r>
              <a:rPr lang="en-US" dirty="0" err="1" smtClean="0"/>
              <a:t>libero</a:t>
            </a:r>
            <a:r>
              <a:rPr lang="en-US" dirty="0" smtClean="0"/>
              <a:t>. </a:t>
            </a:r>
            <a:r>
              <a:rPr lang="en-US" dirty="0" err="1" smtClean="0"/>
              <a:t>Fusce</a:t>
            </a:r>
            <a:r>
              <a:rPr lang="en-US" dirty="0" smtClean="0"/>
              <a:t> non </a:t>
            </a:r>
            <a:r>
              <a:rPr lang="en-US" dirty="0" err="1" smtClean="0"/>
              <a:t>lectus</a:t>
            </a:r>
            <a:r>
              <a:rPr lang="en-US" dirty="0" smtClean="0"/>
              <a:t> </a:t>
            </a:r>
            <a:r>
              <a:rPr lang="en-US" dirty="0" err="1" smtClean="0"/>
              <a:t>nisl</a:t>
            </a:r>
            <a:r>
              <a:rPr lang="en-US" dirty="0" smtClean="0"/>
              <a:t>, </a:t>
            </a:r>
            <a:r>
              <a:rPr lang="en-US" dirty="0" err="1" smtClean="0"/>
              <a:t>sed</a:t>
            </a:r>
            <a:r>
              <a:rPr lang="en-US" dirty="0" smtClean="0"/>
              <a:t> </a:t>
            </a:r>
            <a:r>
              <a:rPr lang="en-US" dirty="0" err="1" smtClean="0"/>
              <a:t>facilisis</a:t>
            </a:r>
            <a:r>
              <a:rPr lang="en-US" dirty="0" smtClean="0"/>
              <a:t> </a:t>
            </a:r>
            <a:r>
              <a:rPr lang="en-US" dirty="0" err="1" smtClean="0"/>
              <a:t>auge</a:t>
            </a:r>
            <a:r>
              <a:rPr lang="en-US" dirty="0" smtClean="0"/>
              <a:t>.</a:t>
            </a:r>
            <a:endParaRPr lang="en-US" dirty="0"/>
          </a:p>
        </p:txBody>
      </p:sp>
      <p:sp>
        <p:nvSpPr>
          <p:cNvPr id="7" name="Rectangle 6"/>
          <p:cNvSpPr/>
          <p:nvPr userDrawn="1"/>
        </p:nvSpPr>
        <p:spPr>
          <a:xfrm>
            <a:off x="0" y="6165274"/>
            <a:ext cx="12192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3" name="Footer Placeholder 4"/>
          <p:cNvSpPr>
            <a:spLocks noGrp="1"/>
          </p:cNvSpPr>
          <p:nvPr>
            <p:ph type="ftr" sz="quarter" idx="3"/>
          </p:nvPr>
        </p:nvSpPr>
        <p:spPr>
          <a:xfrm>
            <a:off x="838201" y="6356351"/>
            <a:ext cx="5782988" cy="365125"/>
          </a:xfrm>
          <a:prstGeom prst="rect">
            <a:avLst/>
          </a:prstGeom>
        </p:spPr>
        <p:txBody>
          <a:bodyPr vert="horz" lIns="91440" tIns="45720" rIns="91440" bIns="45720" rtlCol="0" anchor="ctr"/>
          <a:lstStyle>
            <a:lvl1pPr algn="ctr">
              <a:defRPr sz="1200" b="0" i="1">
                <a:solidFill>
                  <a:schemeClr val="tx1">
                    <a:tint val="75000"/>
                  </a:schemeClr>
                </a:solidFill>
                <a:latin typeface="PT Sans"/>
                <a:cs typeface="PT Sans"/>
              </a:defRPr>
            </a:lvl1pPr>
          </a:lstStyle>
          <a:p>
            <a:pPr algn="l"/>
            <a:r>
              <a:rPr lang="en-US" dirty="0" smtClean="0"/>
              <a:t>Talk Title (abbreviated if necessary), Speaker</a:t>
            </a:r>
            <a:endParaRPr lang="en-US" dirty="0"/>
          </a:p>
        </p:txBody>
      </p:sp>
      <p:pic>
        <p:nvPicPr>
          <p:cNvPr id="11" name="Picture 10" descr="mdb_world_logo_new_whit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5807" y="6231040"/>
            <a:ext cx="1299352" cy="562220"/>
          </a:xfrm>
          <a:prstGeom prst="rect">
            <a:avLst/>
          </a:prstGeom>
        </p:spPr>
      </p:pic>
    </p:spTree>
    <p:extLst>
      <p:ext uri="{BB962C8B-B14F-4D97-AF65-F5344CB8AC3E}">
        <p14:creationId xmlns:p14="http://schemas.microsoft.com/office/powerpoint/2010/main" val="1000822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81000" y="363681"/>
            <a:ext cx="11430000" cy="1233488"/>
          </a:xfrm>
          <a:prstGeom prst="rect">
            <a:avLst/>
          </a:prstGeom>
          <a:noFill/>
          <a:ln>
            <a:noFill/>
          </a:ln>
        </p:spPr>
        <p:txBody>
          <a:bodyPr spcFirstLastPara="1" wrap="square" lIns="91425" tIns="45700" rIns="91425" bIns="45700" anchor="t" anchorCtr="0">
            <a:noAutofit/>
          </a:bodyPr>
          <a:lstStyle>
            <a:lvl1pPr marR="0" lvl="0" algn="l" rtl="0">
              <a:lnSpc>
                <a:spcPct val="121052"/>
              </a:lnSpc>
              <a:spcBef>
                <a:spcPts val="0"/>
              </a:spcBef>
              <a:spcAft>
                <a:spcPts val="0"/>
              </a:spcAft>
              <a:buClr>
                <a:schemeClr val="accent1"/>
              </a:buClr>
              <a:buSzPts val="3800"/>
              <a:buFont typeface="Barlow SemiBold"/>
              <a:buNone/>
              <a:defRPr sz="3800" b="0" i="0" u="none" strike="noStrike" cap="none">
                <a:solidFill>
                  <a:schemeClr val="accent1"/>
                </a:solidFill>
                <a:latin typeface="Barlow SemiBold"/>
                <a:ea typeface="Barlow SemiBold"/>
                <a:cs typeface="Barlow SemiBold"/>
                <a:sym typeface="Barlow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81000" y="1791729"/>
            <a:ext cx="11430000" cy="438523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chemeClr val="dk2"/>
              </a:buClr>
              <a:buSzPts val="2800"/>
              <a:buFont typeface="Arial"/>
              <a:buNone/>
              <a:defRPr sz="2800" b="0" i="0" u="none" strike="noStrike" cap="none">
                <a:solidFill>
                  <a:schemeClr val="dk2"/>
                </a:solidFill>
                <a:latin typeface="Barlow"/>
                <a:ea typeface="Barlow"/>
                <a:cs typeface="Barlow"/>
                <a:sym typeface="Barlow"/>
              </a:defRPr>
            </a:lvl1pPr>
            <a:lvl2pPr marL="914400" marR="0" lvl="1" indent="-406400" algn="l" rtl="0">
              <a:lnSpc>
                <a:spcPct val="100000"/>
              </a:lnSpc>
              <a:spcBef>
                <a:spcPts val="500"/>
              </a:spcBef>
              <a:spcAft>
                <a:spcPts val="0"/>
              </a:spcAft>
              <a:buClr>
                <a:schemeClr val="dk2"/>
              </a:buClr>
              <a:buSzPts val="2800"/>
              <a:buFont typeface="Arial"/>
              <a:buChar char="•"/>
              <a:defRPr sz="2800" b="0" i="0" u="none" strike="noStrike" cap="none">
                <a:solidFill>
                  <a:schemeClr val="dk2"/>
                </a:solidFill>
                <a:latin typeface="Barlow"/>
                <a:ea typeface="Barlow"/>
                <a:cs typeface="Barlow"/>
                <a:sym typeface="Barlow"/>
              </a:defRPr>
            </a:lvl2pPr>
            <a:lvl3pPr marL="1371600" marR="0" lvl="2" indent="-342900" algn="l" rtl="0">
              <a:lnSpc>
                <a:spcPct val="100000"/>
              </a:lnSpc>
              <a:spcBef>
                <a:spcPts val="600"/>
              </a:spcBef>
              <a:spcAft>
                <a:spcPts val="0"/>
              </a:spcAft>
              <a:buClr>
                <a:schemeClr val="dk2"/>
              </a:buClr>
              <a:buSzPts val="1800"/>
              <a:buFont typeface="Courier New"/>
              <a:buChar char="o"/>
              <a:defRPr sz="2400" b="0" i="0" u="none" strike="noStrike" cap="none">
                <a:solidFill>
                  <a:schemeClr val="dk2"/>
                </a:solidFill>
                <a:latin typeface="Barlow"/>
                <a:ea typeface="Barlow"/>
                <a:cs typeface="Barlow"/>
                <a:sym typeface="Barlow"/>
              </a:defRPr>
            </a:lvl3pPr>
            <a:lvl4pPr marL="1828800" marR="0" lvl="3" indent="-355600" algn="l" rtl="0">
              <a:lnSpc>
                <a:spcPct val="100000"/>
              </a:lnSpc>
              <a:spcBef>
                <a:spcPts val="600"/>
              </a:spcBef>
              <a:spcAft>
                <a:spcPts val="0"/>
              </a:spcAft>
              <a:buClr>
                <a:schemeClr val="dk2"/>
              </a:buClr>
              <a:buSzPts val="2000"/>
              <a:buFont typeface="Arial"/>
              <a:buChar char="•"/>
              <a:defRPr sz="2000" b="0" i="0" u="none" strike="noStrike" cap="none">
                <a:solidFill>
                  <a:schemeClr val="dk2"/>
                </a:solidFill>
                <a:latin typeface="Barlow"/>
                <a:ea typeface="Barlow"/>
                <a:cs typeface="Barlow"/>
                <a:sym typeface="Barlow"/>
              </a:defRPr>
            </a:lvl4pPr>
            <a:lvl5pPr marL="2286000" marR="0" lvl="4" indent="-342900" algn="l" rtl="0">
              <a:lnSpc>
                <a:spcPct val="100000"/>
              </a:lnSpc>
              <a:spcBef>
                <a:spcPts val="500"/>
              </a:spcBef>
              <a:spcAft>
                <a:spcPts val="0"/>
              </a:spcAft>
              <a:buClr>
                <a:schemeClr val="dk2"/>
              </a:buClr>
              <a:buSzPts val="1800"/>
              <a:buFont typeface="Arial"/>
              <a:buChar char="•"/>
              <a:defRPr sz="1800" b="0" i="0" u="none" strike="noStrike" cap="none">
                <a:solidFill>
                  <a:schemeClr val="dk2"/>
                </a:solidFill>
                <a:latin typeface="Barlow"/>
                <a:ea typeface="Barlow"/>
                <a:cs typeface="Barlow"/>
                <a:sym typeface="Barlow"/>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9pPr>
          </a:lstStyle>
          <a:p>
            <a:endParaRPr/>
          </a:p>
        </p:txBody>
      </p:sp>
      <p:sp>
        <p:nvSpPr>
          <p:cNvPr id="12" name="Google Shape;12;p1"/>
          <p:cNvSpPr txBox="1">
            <a:spLocks noGrp="1"/>
          </p:cNvSpPr>
          <p:nvPr>
            <p:ph type="dt" idx="10"/>
          </p:nvPr>
        </p:nvSpPr>
        <p:spPr>
          <a:xfrm>
            <a:off x="381000" y="6356350"/>
            <a:ext cx="269748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9EAAA9"/>
                </a:solidFill>
                <a:latin typeface="Barlow"/>
                <a:ea typeface="Barlow"/>
                <a:cs typeface="Barlow"/>
                <a:sym typeface="Barlow"/>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9EAAA9"/>
                </a:solidFill>
                <a:latin typeface="Barlow"/>
                <a:ea typeface="Barlow"/>
                <a:cs typeface="Barlow"/>
                <a:sym typeface="Barlow"/>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9113520" y="6356350"/>
            <a:ext cx="269748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1pPr>
            <a:lvl2pPr marL="0" marR="0" lvl="1"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2pPr>
            <a:lvl3pPr marL="0" marR="0" lvl="2"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3pPr>
            <a:lvl4pPr marL="0" marR="0" lvl="3"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4pPr>
            <a:lvl5pPr marL="0" marR="0" lvl="4"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5pPr>
            <a:lvl6pPr marL="0" marR="0" lvl="5"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6pPr>
            <a:lvl7pPr marL="0" marR="0" lvl="6"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7pPr>
            <a:lvl8pPr marL="0" marR="0" lvl="7"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8pPr>
            <a:lvl9pPr marL="0" marR="0" lvl="8" indent="0" algn="r" rtl="0">
              <a:lnSpc>
                <a:spcPct val="100000"/>
              </a:lnSpc>
              <a:spcBef>
                <a:spcPts val="0"/>
              </a:spcBef>
              <a:spcAft>
                <a:spcPts val="0"/>
              </a:spcAft>
              <a:buNone/>
              <a:defRPr sz="1200" b="0" i="0" u="none" strike="noStrike" cap="none">
                <a:solidFill>
                  <a:srgbClr val="9EAAA9"/>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66" r:id="rId2"/>
    <p:sldLayoutId id="2147483673" r:id="rId3"/>
    <p:sldLayoutId id="2147483678" r:id="rId4"/>
    <p:sldLayoutId id="2147483681" r:id="rId5"/>
    <p:sldLayoutId id="2147483682" r:id="rId6"/>
    <p:sldLayoutId id="2147483687" r:id="rId7"/>
    <p:sldLayoutId id="2147483688" r:id="rId8"/>
    <p:sldLayoutId id="2147483692" r:id="rId9"/>
    <p:sldLayoutId id="2147483693" r:id="rId10"/>
    <p:sldLayoutId id="2147483694" r:id="rId11"/>
    <p:sldLayoutId id="2147483695" r:id="rId12"/>
    <p:sldLayoutId id="214748369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lucidchart.com/documents/edit/54ea9d42-0b23-4ef2-8b28-a2a99d8a9165/10?callback=close&amp;name=slides&amp;callback_type=back&amp;v=5242&amp;s=412.04705065629616" TargetMode="Externa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hyperlink" Target="https://www.lucidchart.com/documents/edit/54ea9d42-0b23-4ef2-8b28-a2a99d8a9165/11?callback=close&amp;name=slides&amp;callback_type=back&amp;v=5242&amp;s=551.6732283464567"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4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31"/>
          <p:cNvSpPr txBox="1">
            <a:spLocks noGrp="1"/>
          </p:cNvSpPr>
          <p:nvPr>
            <p:ph type="ctrTitle"/>
          </p:nvPr>
        </p:nvSpPr>
        <p:spPr>
          <a:xfrm>
            <a:off x="977636" y="729155"/>
            <a:ext cx="10765185" cy="1003392"/>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3200"/>
              <a:buFont typeface="Barlow SemiBold"/>
              <a:buNone/>
            </a:pPr>
            <a:r>
              <a:rPr lang="en-US" altLang="zh-CN" dirty="0" smtClean="0"/>
              <a:t>Document </a:t>
            </a:r>
            <a:r>
              <a:rPr lang="en-US" dirty="0"/>
              <a:t>Data Modeling with </a:t>
            </a:r>
            <a:r>
              <a:rPr lang="en-US" dirty="0" smtClean="0"/>
              <a:t>MongoDB – Common Slides</a:t>
            </a:r>
            <a:br>
              <a:rPr lang="en-US" dirty="0" smtClean="0"/>
            </a:br>
            <a:r>
              <a:rPr lang="en-US" sz="2000" dirty="0" smtClean="0"/>
              <a:t>(sourced from various places)</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xfrm>
            <a:off x="381000" y="315324"/>
            <a:ext cx="11513207" cy="13255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a:t>One to Many </a:t>
            </a:r>
            <a:r>
              <a:rPr lang="en-US"/>
              <a:t/>
            </a:r>
            <a:br>
              <a:rPr lang="en-US"/>
            </a:br>
            <a:r>
              <a:rPr lang="en-US"/>
              <a:t>Schema Design </a:t>
            </a:r>
            <a:r>
              <a:rPr lang="en-US" u="sng"/>
              <a:t>Choices</a:t>
            </a:r>
            <a:endParaRPr u="sng"/>
          </a:p>
        </p:txBody>
      </p:sp>
      <p:sp>
        <p:nvSpPr>
          <p:cNvPr id="280" name="Google Shape;280;p33"/>
          <p:cNvSpPr txBox="1">
            <a:spLocks noGrp="1"/>
          </p:cNvSpPr>
          <p:nvPr>
            <p:ph type="body" idx="1"/>
          </p:nvPr>
        </p:nvSpPr>
        <p:spPr>
          <a:xfrm>
            <a:off x="831624" y="3251440"/>
            <a:ext cx="5049610" cy="705295"/>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accent1"/>
              </a:buClr>
              <a:buSzPts val="1800"/>
              <a:buChar char="•"/>
            </a:pPr>
            <a:r>
              <a:rPr lang="en-US" sz="1800" dirty="0"/>
              <a:t> Above is not possible in relational </a:t>
            </a:r>
            <a:r>
              <a:rPr lang="en-US" sz="1800" dirty="0" smtClean="0"/>
              <a:t>DBs</a:t>
            </a:r>
            <a:endParaRPr dirty="0"/>
          </a:p>
        </p:txBody>
      </p:sp>
      <p:sp>
        <p:nvSpPr>
          <p:cNvPr id="281" name="Google Shape;281;p33"/>
          <p:cNvSpPr/>
          <p:nvPr/>
        </p:nvSpPr>
        <p:spPr>
          <a:xfrm>
            <a:off x="831623" y="1863590"/>
            <a:ext cx="5049610" cy="1363579"/>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33"/>
          <p:cNvSpPr/>
          <p:nvPr/>
        </p:nvSpPr>
        <p:spPr>
          <a:xfrm>
            <a:off x="978764" y="1988429"/>
            <a:ext cx="1888582"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a:p>
            <a:pPr marL="0" marR="0" lvl="0" indent="0" algn="ctr" rtl="0">
              <a:spcBef>
                <a:spcPts val="0"/>
              </a:spcBef>
              <a:spcAft>
                <a:spcPts val="0"/>
              </a:spcAft>
              <a:buNone/>
            </a:pPr>
            <a:r>
              <a:rPr lang="en-US" sz="2800">
                <a:solidFill>
                  <a:schemeClr val="lt1"/>
                </a:solidFill>
                <a:latin typeface="Arial"/>
                <a:ea typeface="Arial"/>
                <a:cs typeface="Arial"/>
                <a:sym typeface="Arial"/>
              </a:rPr>
              <a:t>Contact</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phone_ids: [ ]</a:t>
            </a:r>
            <a:endParaRPr/>
          </a:p>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83" name="Google Shape;283;p33"/>
          <p:cNvSpPr/>
          <p:nvPr/>
        </p:nvSpPr>
        <p:spPr>
          <a:xfrm>
            <a:off x="3835066" y="1992640"/>
            <a:ext cx="1888581"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phone</a:t>
            </a:r>
            <a:endParaRPr sz="1800">
              <a:solidFill>
                <a:schemeClr val="lt1"/>
              </a:solidFill>
              <a:latin typeface="Arial"/>
              <a:ea typeface="Arial"/>
              <a:cs typeface="Arial"/>
              <a:sym typeface="Arial"/>
            </a:endParaRPr>
          </a:p>
        </p:txBody>
      </p:sp>
      <p:cxnSp>
        <p:nvCxnSpPr>
          <p:cNvPr id="284" name="Google Shape;284;p33"/>
          <p:cNvCxnSpPr/>
          <p:nvPr/>
        </p:nvCxnSpPr>
        <p:spPr>
          <a:xfrm rot="10800000">
            <a:off x="2867347" y="2553912"/>
            <a:ext cx="967720" cy="0"/>
          </a:xfrm>
          <a:prstGeom prst="straightConnector1">
            <a:avLst/>
          </a:prstGeom>
          <a:noFill/>
          <a:ln w="76200" cap="flat" cmpd="sng">
            <a:solidFill>
              <a:srgbClr val="3366FF"/>
            </a:solidFill>
            <a:prstDash val="solid"/>
            <a:miter lim="800000"/>
            <a:headEnd type="none" w="sm" len="sm"/>
            <a:tailEnd type="none" w="sm" len="sm"/>
          </a:ln>
        </p:spPr>
      </p:cxnSp>
      <p:sp>
        <p:nvSpPr>
          <p:cNvPr id="285" name="Google Shape;285;p33"/>
          <p:cNvSpPr txBox="1"/>
          <p:nvPr/>
        </p:nvSpPr>
        <p:spPr>
          <a:xfrm>
            <a:off x="2867346" y="2553912"/>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86" name="Google Shape;286;p33"/>
          <p:cNvSpPr txBox="1"/>
          <p:nvPr/>
        </p:nvSpPr>
        <p:spPr>
          <a:xfrm>
            <a:off x="3552134" y="2553912"/>
            <a:ext cx="31432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
        <p:nvSpPr>
          <p:cNvPr id="287" name="Google Shape;287;p33"/>
          <p:cNvSpPr/>
          <p:nvPr/>
        </p:nvSpPr>
        <p:spPr>
          <a:xfrm>
            <a:off x="831625" y="4188586"/>
            <a:ext cx="5049610" cy="1376947"/>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33"/>
          <p:cNvSpPr/>
          <p:nvPr/>
        </p:nvSpPr>
        <p:spPr>
          <a:xfrm>
            <a:off x="978765" y="4319138"/>
            <a:ext cx="1888582"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contact</a:t>
            </a:r>
            <a:endParaRPr sz="1800">
              <a:solidFill>
                <a:schemeClr val="lt1"/>
              </a:solidFill>
              <a:latin typeface="Arial"/>
              <a:ea typeface="Arial"/>
              <a:cs typeface="Arial"/>
              <a:sym typeface="Arial"/>
            </a:endParaRPr>
          </a:p>
        </p:txBody>
      </p:sp>
      <p:sp>
        <p:nvSpPr>
          <p:cNvPr id="289" name="Google Shape;289;p33"/>
          <p:cNvSpPr/>
          <p:nvPr/>
        </p:nvSpPr>
        <p:spPr>
          <a:xfrm>
            <a:off x="3862604" y="4319138"/>
            <a:ext cx="1861045"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phone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contact_id</a:t>
            </a:r>
            <a:endParaRPr sz="1800">
              <a:solidFill>
                <a:schemeClr val="lt1"/>
              </a:solidFill>
              <a:latin typeface="Arial"/>
              <a:ea typeface="Arial"/>
              <a:cs typeface="Arial"/>
              <a:sym typeface="Arial"/>
            </a:endParaRPr>
          </a:p>
        </p:txBody>
      </p:sp>
      <p:cxnSp>
        <p:nvCxnSpPr>
          <p:cNvPr id="290" name="Google Shape;290;p33"/>
          <p:cNvCxnSpPr/>
          <p:nvPr/>
        </p:nvCxnSpPr>
        <p:spPr>
          <a:xfrm rot="10800000">
            <a:off x="2867348" y="4884621"/>
            <a:ext cx="967720" cy="0"/>
          </a:xfrm>
          <a:prstGeom prst="straightConnector1">
            <a:avLst/>
          </a:prstGeom>
          <a:noFill/>
          <a:ln w="76200" cap="flat" cmpd="sng">
            <a:solidFill>
              <a:srgbClr val="3366FF"/>
            </a:solidFill>
            <a:prstDash val="solid"/>
            <a:miter lim="800000"/>
            <a:headEnd type="none" w="sm" len="sm"/>
            <a:tailEnd type="none" w="sm" len="sm"/>
          </a:ln>
        </p:spPr>
      </p:cxnSp>
      <p:sp>
        <p:nvSpPr>
          <p:cNvPr id="291" name="Google Shape;291;p33"/>
          <p:cNvSpPr txBox="1"/>
          <p:nvPr/>
        </p:nvSpPr>
        <p:spPr>
          <a:xfrm>
            <a:off x="2867347" y="4884621"/>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92" name="Google Shape;292;p33"/>
          <p:cNvSpPr txBox="1"/>
          <p:nvPr/>
        </p:nvSpPr>
        <p:spPr>
          <a:xfrm>
            <a:off x="3552135" y="4884621"/>
            <a:ext cx="31432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
        <p:nvSpPr>
          <p:cNvPr id="293" name="Google Shape;293;p33"/>
          <p:cNvSpPr txBox="1"/>
          <p:nvPr/>
        </p:nvSpPr>
        <p:spPr>
          <a:xfrm>
            <a:off x="478679" y="5805519"/>
            <a:ext cx="8286498" cy="811019"/>
          </a:xfrm>
          <a:prstGeom prst="rect">
            <a:avLst/>
          </a:prstGeom>
          <a:noFill/>
          <a:ln>
            <a:noFill/>
          </a:ln>
        </p:spPr>
        <p:txBody>
          <a:bodyPr spcFirstLastPara="1" wrap="square" lIns="91425" tIns="91425" rIns="91425" bIns="91425" anchor="t" anchorCtr="0">
            <a:noAutofit/>
          </a:bodyPr>
          <a:lstStyle/>
          <a:p>
            <a:pPr marL="177800" marR="0" lvl="0" indent="0" algn="l" rtl="0">
              <a:lnSpc>
                <a:spcPct val="90000"/>
              </a:lnSpc>
              <a:spcBef>
                <a:spcPts val="0"/>
              </a:spcBef>
              <a:spcAft>
                <a:spcPts val="0"/>
              </a:spcAft>
              <a:buClr>
                <a:schemeClr val="dk1"/>
              </a:buClr>
              <a:buSzPts val="1800"/>
              <a:buFont typeface="Arial"/>
              <a:buNone/>
            </a:pPr>
            <a:r>
              <a:rPr lang="en-US" sz="1800" b="1" i="0" u="none" strike="noStrike" cap="none" dirty="0" smtClean="0">
                <a:solidFill>
                  <a:schemeClr val="dk1"/>
                </a:solidFill>
                <a:latin typeface="Arial"/>
                <a:ea typeface="Arial"/>
                <a:cs typeface="Arial"/>
                <a:sym typeface="Arial"/>
              </a:rPr>
              <a:t>May be </a:t>
            </a:r>
            <a:r>
              <a:rPr lang="en-US" sz="1800" b="1" dirty="0">
                <a:solidFill>
                  <a:schemeClr val="dk1"/>
                </a:solidFill>
              </a:rPr>
              <a:t>r</a:t>
            </a:r>
            <a:r>
              <a:rPr lang="en-US" sz="1800" b="1" i="0" u="none" strike="noStrike" cap="none" dirty="0" smtClean="0">
                <a:solidFill>
                  <a:schemeClr val="dk1"/>
                </a:solidFill>
                <a:latin typeface="Arial"/>
                <a:ea typeface="Arial"/>
                <a:cs typeface="Arial"/>
                <a:sym typeface="Arial"/>
              </a:rPr>
              <a:t>edundant </a:t>
            </a:r>
            <a:r>
              <a:rPr lang="en-US" sz="1800" b="1" i="0" u="none" strike="noStrike" cap="none" dirty="0">
                <a:solidFill>
                  <a:schemeClr val="dk1"/>
                </a:solidFill>
                <a:latin typeface="Arial"/>
                <a:ea typeface="Arial"/>
                <a:cs typeface="Arial"/>
                <a:sym typeface="Arial"/>
              </a:rPr>
              <a:t>to track relationships on both sides</a:t>
            </a:r>
            <a:endParaRPr dirty="0"/>
          </a:p>
          <a:p>
            <a:pPr marL="228600" marR="0" lvl="0" indent="-114300" algn="l" rtl="0">
              <a:lnSpc>
                <a:spcPct val="90000"/>
              </a:lnSpc>
              <a:spcBef>
                <a:spcPts val="100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 As both references would need to be </a:t>
            </a:r>
            <a:r>
              <a:rPr lang="en-US" sz="1800" b="0" i="0" u="none" strike="noStrike" cap="none" dirty="0" smtClean="0">
                <a:solidFill>
                  <a:schemeClr val="dk1"/>
                </a:solidFill>
                <a:latin typeface="Arial"/>
                <a:ea typeface="Arial"/>
                <a:cs typeface="Arial"/>
                <a:sym typeface="Arial"/>
              </a:rPr>
              <a:t>updated simultaneously for </a:t>
            </a:r>
            <a:r>
              <a:rPr lang="en-US" sz="1800" b="0" i="0" u="none" strike="noStrike" cap="none" dirty="0">
                <a:solidFill>
                  <a:schemeClr val="dk1"/>
                </a:solidFill>
                <a:latin typeface="Arial"/>
                <a:ea typeface="Arial"/>
                <a:cs typeface="Arial"/>
                <a:sym typeface="Arial"/>
              </a:rPr>
              <a:t>consistency </a:t>
            </a:r>
            <a:endParaRPr sz="1800" b="0" i="0" u="none" strike="noStrike" cap="none" dirty="0">
              <a:solidFill>
                <a:schemeClr val="dk1"/>
              </a:solidFill>
              <a:latin typeface="Arial"/>
              <a:ea typeface="Arial"/>
              <a:cs typeface="Arial"/>
              <a:sym typeface="Arial"/>
            </a:endParaRPr>
          </a:p>
        </p:txBody>
      </p:sp>
      <p:grpSp>
        <p:nvGrpSpPr>
          <p:cNvPr id="294" name="Google Shape;294;p33"/>
          <p:cNvGrpSpPr/>
          <p:nvPr/>
        </p:nvGrpSpPr>
        <p:grpSpPr>
          <a:xfrm>
            <a:off x="7395977" y="2464802"/>
            <a:ext cx="3324590" cy="2673722"/>
            <a:chOff x="6126372" y="1399363"/>
            <a:chExt cx="2188786" cy="1955556"/>
          </a:xfrm>
        </p:grpSpPr>
        <p:sp>
          <p:nvSpPr>
            <p:cNvPr id="295" name="Google Shape;295;p33"/>
            <p:cNvSpPr/>
            <p:nvPr/>
          </p:nvSpPr>
          <p:spPr>
            <a:xfrm>
              <a:off x="6126372" y="1399363"/>
              <a:ext cx="2188786" cy="1955556"/>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33"/>
            <p:cNvSpPr/>
            <p:nvPr/>
          </p:nvSpPr>
          <p:spPr>
            <a:xfrm>
              <a:off x="6292875" y="1578716"/>
              <a:ext cx="1861044" cy="1544579"/>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Contact</a:t>
              </a:r>
              <a:endParaRPr sz="2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phones</a:t>
              </a:r>
              <a:endParaRPr sz="1800">
                <a:solidFill>
                  <a:schemeClr val="lt1"/>
                </a:solidFill>
                <a:latin typeface="Arial"/>
                <a:ea typeface="Arial"/>
                <a:cs typeface="Arial"/>
                <a:sym typeface="Arial"/>
              </a:endParaRPr>
            </a:p>
          </p:txBody>
        </p:sp>
        <p:sp>
          <p:nvSpPr>
            <p:cNvPr id="297" name="Google Shape;297;p33"/>
            <p:cNvSpPr/>
            <p:nvPr/>
          </p:nvSpPr>
          <p:spPr>
            <a:xfrm>
              <a:off x="6409925" y="2439451"/>
              <a:ext cx="1637864" cy="541708"/>
            </a:xfrm>
            <a:prstGeom prst="rect">
              <a:avLst/>
            </a:prstGeom>
            <a:solidFill>
              <a:srgbClr val="3366FF"/>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phone</a:t>
              </a:r>
              <a:endParaRPr sz="2800">
                <a:solidFill>
                  <a:schemeClr val="lt1"/>
                </a:solidFill>
                <a:latin typeface="Arial"/>
                <a:ea typeface="Arial"/>
                <a:cs typeface="Arial"/>
                <a:sym typeface="Arial"/>
              </a:endParaRPr>
            </a:p>
          </p:txBody>
        </p:sp>
        <p:sp>
          <p:nvSpPr>
            <p:cNvPr id="298" name="Google Shape;298;p33"/>
            <p:cNvSpPr txBox="1"/>
            <p:nvPr/>
          </p:nvSpPr>
          <p:spPr>
            <a:xfrm>
              <a:off x="7777424" y="2426083"/>
              <a:ext cx="206937" cy="2251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334105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txBox="1">
            <a:spLocks noGrp="1"/>
          </p:cNvSpPr>
          <p:nvPr>
            <p:ph type="title"/>
          </p:nvPr>
        </p:nvSpPr>
        <p:spPr>
          <a:xfrm>
            <a:off x="381000" y="315324"/>
            <a:ext cx="11513207" cy="13255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a:t>One to Many</a:t>
            </a:r>
            <a:r>
              <a:rPr lang="en-US"/>
              <a:t/>
            </a:r>
            <a:br>
              <a:rPr lang="en-US"/>
            </a:br>
            <a:r>
              <a:rPr lang="en-US"/>
              <a:t>General Recommendations </a:t>
            </a:r>
            <a:endParaRPr u="sng"/>
          </a:p>
        </p:txBody>
      </p:sp>
      <p:grpSp>
        <p:nvGrpSpPr>
          <p:cNvPr id="304" name="Google Shape;304;p34"/>
          <p:cNvGrpSpPr/>
          <p:nvPr/>
        </p:nvGrpSpPr>
        <p:grpSpPr>
          <a:xfrm>
            <a:off x="7395977" y="2464802"/>
            <a:ext cx="3324590" cy="2673722"/>
            <a:chOff x="6126372" y="1399363"/>
            <a:chExt cx="2188786" cy="1955556"/>
          </a:xfrm>
        </p:grpSpPr>
        <p:sp>
          <p:nvSpPr>
            <p:cNvPr id="305" name="Google Shape;305;p34"/>
            <p:cNvSpPr/>
            <p:nvPr/>
          </p:nvSpPr>
          <p:spPr>
            <a:xfrm>
              <a:off x="6126372" y="1399363"/>
              <a:ext cx="2188786" cy="1955556"/>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34"/>
            <p:cNvSpPr/>
            <p:nvPr/>
          </p:nvSpPr>
          <p:spPr>
            <a:xfrm>
              <a:off x="6292875" y="1578716"/>
              <a:ext cx="1861044" cy="1544579"/>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Contact</a:t>
              </a:r>
              <a:endParaRPr sz="2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phones</a:t>
              </a:r>
              <a:endParaRPr sz="1800">
                <a:solidFill>
                  <a:schemeClr val="lt1"/>
                </a:solidFill>
                <a:latin typeface="Arial"/>
                <a:ea typeface="Arial"/>
                <a:cs typeface="Arial"/>
                <a:sym typeface="Arial"/>
              </a:endParaRPr>
            </a:p>
          </p:txBody>
        </p:sp>
        <p:sp>
          <p:nvSpPr>
            <p:cNvPr id="307" name="Google Shape;307;p34"/>
            <p:cNvSpPr/>
            <p:nvPr/>
          </p:nvSpPr>
          <p:spPr>
            <a:xfrm>
              <a:off x="6409925" y="2439451"/>
              <a:ext cx="1637864" cy="541708"/>
            </a:xfrm>
            <a:prstGeom prst="rect">
              <a:avLst/>
            </a:prstGeom>
            <a:solidFill>
              <a:srgbClr val="3366FF"/>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phone</a:t>
              </a:r>
              <a:endParaRPr sz="2800">
                <a:solidFill>
                  <a:schemeClr val="lt1"/>
                </a:solidFill>
                <a:latin typeface="Arial"/>
                <a:ea typeface="Arial"/>
                <a:cs typeface="Arial"/>
                <a:sym typeface="Arial"/>
              </a:endParaRPr>
            </a:p>
          </p:txBody>
        </p:sp>
        <p:sp>
          <p:nvSpPr>
            <p:cNvPr id="308" name="Google Shape;308;p34"/>
            <p:cNvSpPr txBox="1"/>
            <p:nvPr/>
          </p:nvSpPr>
          <p:spPr>
            <a:xfrm>
              <a:off x="7777424" y="2426083"/>
              <a:ext cx="206937" cy="2251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grpSp>
      <p:sp>
        <p:nvSpPr>
          <p:cNvPr id="309" name="Google Shape;309;p34"/>
          <p:cNvSpPr txBox="1">
            <a:spLocks noGrp="1"/>
          </p:cNvSpPr>
          <p:nvPr>
            <p:ph type="body" idx="1"/>
          </p:nvPr>
        </p:nvSpPr>
        <p:spPr>
          <a:xfrm>
            <a:off x="295142" y="1904456"/>
            <a:ext cx="6974513" cy="412147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accent1"/>
              </a:buClr>
              <a:buSzPts val="2800"/>
              <a:buChar char="•"/>
            </a:pPr>
            <a:r>
              <a:rPr lang="en-US" dirty="0"/>
              <a:t> Full contact detail all at once</a:t>
            </a:r>
            <a:endParaRPr dirty="0"/>
          </a:p>
          <a:p>
            <a:pPr marL="685800" lvl="1" indent="-228600" algn="l" rtl="0">
              <a:lnSpc>
                <a:spcPct val="90000"/>
              </a:lnSpc>
              <a:spcBef>
                <a:spcPts val="500"/>
              </a:spcBef>
              <a:spcAft>
                <a:spcPts val="0"/>
              </a:spcAft>
              <a:buSzPts val="2400"/>
              <a:buChar char="•"/>
            </a:pPr>
            <a:r>
              <a:rPr lang="en-US" dirty="0"/>
              <a:t> Contact </a:t>
            </a:r>
            <a:r>
              <a:rPr lang="en-US" b="1" dirty="0"/>
              <a:t>embeds multiple</a:t>
            </a:r>
            <a:r>
              <a:rPr lang="en-US" dirty="0"/>
              <a:t> phones</a:t>
            </a:r>
            <a:endParaRPr dirty="0"/>
          </a:p>
          <a:p>
            <a:pPr marL="1143000" lvl="2" indent="-228600" algn="l" rtl="0">
              <a:lnSpc>
                <a:spcPct val="90000"/>
              </a:lnSpc>
              <a:spcBef>
                <a:spcPts val="500"/>
              </a:spcBef>
              <a:spcAft>
                <a:spcPts val="0"/>
              </a:spcAft>
              <a:buSzPts val="2000"/>
              <a:buChar char="•"/>
            </a:pPr>
            <a:r>
              <a:rPr lang="en-US" dirty="0"/>
              <a:t> Parent-child relationship</a:t>
            </a:r>
            <a:endParaRPr dirty="0"/>
          </a:p>
          <a:p>
            <a:pPr marL="1600200" lvl="3" indent="-228600" algn="l" rtl="0">
              <a:lnSpc>
                <a:spcPct val="90000"/>
              </a:lnSpc>
              <a:spcBef>
                <a:spcPts val="500"/>
              </a:spcBef>
              <a:spcAft>
                <a:spcPts val="0"/>
              </a:spcAft>
              <a:buSzPts val="1800"/>
              <a:buChar char="•"/>
            </a:pPr>
            <a:r>
              <a:rPr lang="en-US" dirty="0"/>
              <a:t>“contains”</a:t>
            </a:r>
            <a:endParaRPr dirty="0"/>
          </a:p>
          <a:p>
            <a:pPr marL="1143000" lvl="2" indent="-228600" algn="l" rtl="0">
              <a:lnSpc>
                <a:spcPct val="90000"/>
              </a:lnSpc>
              <a:spcBef>
                <a:spcPts val="500"/>
              </a:spcBef>
              <a:spcAft>
                <a:spcPts val="0"/>
              </a:spcAft>
              <a:buSzPts val="2000"/>
              <a:buChar char="•"/>
            </a:pPr>
            <a:r>
              <a:rPr lang="en-US" dirty="0"/>
              <a:t> No additional data duplication</a:t>
            </a:r>
            <a:endParaRPr dirty="0"/>
          </a:p>
          <a:p>
            <a:pPr marL="1143000" lvl="2" indent="-228600" algn="l" rtl="0">
              <a:lnSpc>
                <a:spcPct val="90000"/>
              </a:lnSpc>
              <a:spcBef>
                <a:spcPts val="500"/>
              </a:spcBef>
              <a:spcAft>
                <a:spcPts val="0"/>
              </a:spcAft>
              <a:buSzPts val="2000"/>
              <a:buChar char="•"/>
            </a:pPr>
            <a:r>
              <a:rPr lang="en-US" dirty="0"/>
              <a:t> Can query &amp;</a:t>
            </a:r>
            <a:r>
              <a:rPr lang="en-US" dirty="0" smtClean="0"/>
              <a:t> </a:t>
            </a:r>
            <a:r>
              <a:rPr lang="en-US" dirty="0"/>
              <a:t>index on any field</a:t>
            </a:r>
            <a:endParaRPr dirty="0"/>
          </a:p>
          <a:p>
            <a:pPr marL="1600200" lvl="3" indent="-228600" algn="l" rtl="0">
              <a:lnSpc>
                <a:spcPct val="90000"/>
              </a:lnSpc>
              <a:spcBef>
                <a:spcPts val="500"/>
              </a:spcBef>
              <a:spcAft>
                <a:spcPts val="0"/>
              </a:spcAft>
              <a:buSzPts val="1800"/>
              <a:buChar char="•"/>
            </a:pPr>
            <a:r>
              <a:rPr lang="en-US" dirty="0"/>
              <a:t> e.g. { “</a:t>
            </a:r>
            <a:r>
              <a:rPr lang="en-US" dirty="0" err="1"/>
              <a:t>phones.type</a:t>
            </a:r>
            <a:r>
              <a:rPr lang="en-US" dirty="0"/>
              <a:t>” : ”mobile” }</a:t>
            </a:r>
            <a:endParaRPr dirty="0"/>
          </a:p>
          <a:p>
            <a:pPr marL="685800" lvl="1" indent="-76200" algn="l" rtl="0">
              <a:lnSpc>
                <a:spcPct val="90000"/>
              </a:lnSpc>
              <a:spcBef>
                <a:spcPts val="500"/>
              </a:spcBef>
              <a:spcAft>
                <a:spcPts val="0"/>
              </a:spcAft>
              <a:buSzPts val="2400"/>
              <a:buNone/>
            </a:pPr>
            <a:endParaRPr dirty="0"/>
          </a:p>
          <a:p>
            <a:pPr marL="685800" lvl="1" indent="-228600" algn="l" rtl="0">
              <a:lnSpc>
                <a:spcPct val="90000"/>
              </a:lnSpc>
              <a:spcBef>
                <a:spcPts val="500"/>
              </a:spcBef>
              <a:spcAft>
                <a:spcPts val="0"/>
              </a:spcAft>
              <a:buSzPts val="2400"/>
              <a:buChar char="•"/>
            </a:pPr>
            <a:r>
              <a:rPr lang="en-US" dirty="0"/>
              <a:t> Exceptional Cases…</a:t>
            </a:r>
            <a:endParaRPr dirty="0"/>
          </a:p>
          <a:p>
            <a:pPr marL="1143000" lvl="2" indent="-228600" algn="l" rtl="0">
              <a:lnSpc>
                <a:spcPct val="90000"/>
              </a:lnSpc>
              <a:spcBef>
                <a:spcPts val="500"/>
              </a:spcBef>
              <a:spcAft>
                <a:spcPts val="0"/>
              </a:spcAft>
              <a:buSzPts val="2000"/>
              <a:buChar char="•"/>
            </a:pPr>
            <a:r>
              <a:rPr lang="en-US" dirty="0"/>
              <a:t> Two very loosely related entities</a:t>
            </a:r>
            <a:endParaRPr dirty="0"/>
          </a:p>
        </p:txBody>
      </p:sp>
    </p:spTree>
    <p:extLst>
      <p:ext uri="{BB962C8B-B14F-4D97-AF65-F5344CB8AC3E}">
        <p14:creationId xmlns:p14="http://schemas.microsoft.com/office/powerpoint/2010/main" val="2338360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5"/>
          <p:cNvSpPr txBox="1"/>
          <p:nvPr/>
        </p:nvSpPr>
        <p:spPr>
          <a:xfrm>
            <a:off x="2170056" y="5796138"/>
            <a:ext cx="7899400" cy="85248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accent1"/>
              </a:buClr>
              <a:buSzPts val="3509"/>
              <a:buFont typeface="PT Sans"/>
              <a:buNone/>
            </a:pPr>
            <a:r>
              <a:rPr lang="en-US" sz="3509" b="1" i="0" cap="none">
                <a:solidFill>
                  <a:schemeClr val="accent1"/>
                </a:solidFill>
                <a:latin typeface="PT Sans"/>
                <a:ea typeface="PT Sans"/>
                <a:cs typeface="PT Sans"/>
                <a:sym typeface="PT Sans"/>
              </a:rPr>
              <a:t>Many to Many</a:t>
            </a:r>
            <a:endParaRPr/>
          </a:p>
        </p:txBody>
      </p:sp>
      <p:grpSp>
        <p:nvGrpSpPr>
          <p:cNvPr id="315" name="Google Shape;315;p35"/>
          <p:cNvGrpSpPr/>
          <p:nvPr/>
        </p:nvGrpSpPr>
        <p:grpSpPr>
          <a:xfrm>
            <a:off x="1524772" y="741234"/>
            <a:ext cx="8690628" cy="5081833"/>
            <a:chOff x="539708" y="655063"/>
            <a:chExt cx="7868069" cy="4435878"/>
          </a:xfrm>
        </p:grpSpPr>
        <p:sp>
          <p:nvSpPr>
            <p:cNvPr id="316" name="Google Shape;316;p35"/>
            <p:cNvSpPr/>
            <p:nvPr/>
          </p:nvSpPr>
          <p:spPr>
            <a:xfrm>
              <a:off x="3666687" y="2310319"/>
              <a:ext cx="1888582" cy="172452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a:p>
              <a:pPr marL="0" marR="0" lvl="0" indent="0" algn="ctr" rtl="0">
                <a:spcBef>
                  <a:spcPts val="0"/>
                </a:spcBef>
                <a:spcAft>
                  <a:spcPts val="0"/>
                </a:spcAft>
                <a:buNone/>
              </a:pPr>
              <a:r>
                <a:rPr lang="en-US" sz="2800">
                  <a:solidFill>
                    <a:schemeClr val="lt1"/>
                  </a:solidFill>
                  <a:latin typeface="Arial"/>
                  <a:ea typeface="Arial"/>
                  <a:cs typeface="Arial"/>
                  <a:sym typeface="Arial"/>
                </a:rPr>
                <a:t>Contacts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company</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title</a:t>
              </a:r>
              <a:endParaRPr/>
            </a:p>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17" name="Google Shape;317;p35"/>
            <p:cNvSpPr/>
            <p:nvPr/>
          </p:nvSpPr>
          <p:spPr>
            <a:xfrm>
              <a:off x="6519195" y="668426"/>
              <a:ext cx="1888582" cy="1724525"/>
            </a:xfrm>
            <a:prstGeom prst="rect">
              <a:avLst/>
            </a:prstGeom>
            <a:solidFill>
              <a:srgbClr val="7F7F7F"/>
            </a:solidFill>
            <a:ln w="12700" cap="flat" cmpd="sng">
              <a:solidFill>
                <a:srgbClr val="212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Addresses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street</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city</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state</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zip_code</a:t>
              </a:r>
              <a:endParaRPr sz="1600">
                <a:solidFill>
                  <a:schemeClr val="lt1"/>
                </a:solidFill>
                <a:latin typeface="Arial"/>
                <a:ea typeface="Arial"/>
                <a:cs typeface="Arial"/>
                <a:sym typeface="Arial"/>
              </a:endParaRPr>
            </a:p>
          </p:txBody>
        </p:sp>
        <p:sp>
          <p:nvSpPr>
            <p:cNvPr id="318" name="Google Shape;318;p35"/>
            <p:cNvSpPr/>
            <p:nvPr/>
          </p:nvSpPr>
          <p:spPr>
            <a:xfrm>
              <a:off x="6519195" y="2615116"/>
              <a:ext cx="1888582" cy="1130966"/>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Phones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number</a:t>
              </a:r>
              <a:endParaRPr/>
            </a:p>
          </p:txBody>
        </p:sp>
        <p:sp>
          <p:nvSpPr>
            <p:cNvPr id="319" name="Google Shape;319;p35"/>
            <p:cNvSpPr/>
            <p:nvPr/>
          </p:nvSpPr>
          <p:spPr>
            <a:xfrm>
              <a:off x="6519195" y="3943935"/>
              <a:ext cx="1888582" cy="1147006"/>
            </a:xfrm>
            <a:prstGeom prst="rect">
              <a:avLst/>
            </a:prstGeom>
            <a:solidFill>
              <a:srgbClr val="7F7F7F"/>
            </a:solidFill>
            <a:ln w="12700" cap="flat" cmpd="sng">
              <a:solidFill>
                <a:srgbClr val="212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Emails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address</a:t>
              </a:r>
              <a:endParaRPr/>
            </a:p>
          </p:txBody>
        </p:sp>
        <p:sp>
          <p:nvSpPr>
            <p:cNvPr id="320" name="Google Shape;320;p35"/>
            <p:cNvSpPr/>
            <p:nvPr/>
          </p:nvSpPr>
          <p:spPr>
            <a:xfrm>
              <a:off x="567244" y="2601753"/>
              <a:ext cx="2018631" cy="1130966"/>
            </a:xfrm>
            <a:prstGeom prst="rect">
              <a:avLst/>
            </a:prstGeom>
            <a:solidFill>
              <a:srgbClr val="7F7F7F"/>
            </a:solidFill>
            <a:ln w="12700" cap="flat" cmpd="sng">
              <a:solidFill>
                <a:srgbClr val="212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Thumbnails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mime_type</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data</a:t>
              </a:r>
              <a:endParaRPr/>
            </a:p>
          </p:txBody>
        </p:sp>
        <p:sp>
          <p:nvSpPr>
            <p:cNvPr id="321" name="Google Shape;321;p35"/>
            <p:cNvSpPr/>
            <p:nvPr/>
          </p:nvSpPr>
          <p:spPr>
            <a:xfrm>
              <a:off x="567244" y="3928150"/>
              <a:ext cx="2018631" cy="1130966"/>
            </a:xfrm>
            <a:prstGeom prst="rect">
              <a:avLst/>
            </a:prstGeom>
            <a:solidFill>
              <a:srgbClr val="7F7F7F"/>
            </a:solidFill>
            <a:ln w="12700" cap="flat" cmpd="sng">
              <a:solidFill>
                <a:srgbClr val="212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Portraits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mime_type</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data</a:t>
              </a:r>
              <a:endParaRPr/>
            </a:p>
          </p:txBody>
        </p:sp>
        <p:sp>
          <p:nvSpPr>
            <p:cNvPr id="322" name="Google Shape;322;p35"/>
            <p:cNvSpPr/>
            <p:nvPr/>
          </p:nvSpPr>
          <p:spPr>
            <a:xfrm>
              <a:off x="3666687" y="657731"/>
              <a:ext cx="1888582" cy="833936"/>
            </a:xfrm>
            <a:prstGeom prst="rect">
              <a:avLst/>
            </a:prstGeom>
            <a:solidFill>
              <a:srgbClr val="345820"/>
            </a:solidFill>
            <a:ln w="12700" cap="flat" cmpd="sng">
              <a:solidFill>
                <a:srgbClr val="4E853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Groups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p:txBody>
        </p:sp>
        <p:cxnSp>
          <p:nvCxnSpPr>
            <p:cNvPr id="323" name="Google Shape;323;p35"/>
            <p:cNvCxnSpPr>
              <a:stCxn id="316" idx="1"/>
              <a:endCxn id="320" idx="3"/>
            </p:cNvCxnSpPr>
            <p:nvPr/>
          </p:nvCxnSpPr>
          <p:spPr>
            <a:xfrm rot="10800000">
              <a:off x="2586087" y="3167482"/>
              <a:ext cx="1080600" cy="5100"/>
            </a:xfrm>
            <a:prstGeom prst="straightConnector1">
              <a:avLst/>
            </a:prstGeom>
            <a:noFill/>
            <a:ln w="76200" cap="flat" cmpd="sng">
              <a:solidFill>
                <a:srgbClr val="3366FF"/>
              </a:solidFill>
              <a:prstDash val="solid"/>
              <a:miter lim="800000"/>
              <a:headEnd type="none" w="sm" len="sm"/>
              <a:tailEnd type="none" w="sm" len="sm"/>
            </a:ln>
          </p:spPr>
        </p:cxnSp>
        <p:cxnSp>
          <p:nvCxnSpPr>
            <p:cNvPr id="324" name="Google Shape;324;p35"/>
            <p:cNvCxnSpPr>
              <a:stCxn id="318" idx="1"/>
              <a:endCxn id="316" idx="3"/>
            </p:cNvCxnSpPr>
            <p:nvPr/>
          </p:nvCxnSpPr>
          <p:spPr>
            <a:xfrm rot="10800000">
              <a:off x="5555295" y="3172499"/>
              <a:ext cx="963900" cy="8100"/>
            </a:xfrm>
            <a:prstGeom prst="straightConnector1">
              <a:avLst/>
            </a:prstGeom>
            <a:noFill/>
            <a:ln w="76200" cap="flat" cmpd="sng">
              <a:solidFill>
                <a:srgbClr val="3366FF"/>
              </a:solidFill>
              <a:prstDash val="solid"/>
              <a:miter lim="800000"/>
              <a:headEnd type="none" w="sm" len="sm"/>
              <a:tailEnd type="none" w="sm" len="sm"/>
            </a:ln>
          </p:spPr>
        </p:cxnSp>
        <p:cxnSp>
          <p:nvCxnSpPr>
            <p:cNvPr id="325" name="Google Shape;325;p35"/>
            <p:cNvCxnSpPr>
              <a:stCxn id="319" idx="1"/>
            </p:cNvCxnSpPr>
            <p:nvPr/>
          </p:nvCxnSpPr>
          <p:spPr>
            <a:xfrm rot="10800000">
              <a:off x="5557695" y="4021538"/>
              <a:ext cx="961500" cy="495900"/>
            </a:xfrm>
            <a:prstGeom prst="straightConnector1">
              <a:avLst/>
            </a:prstGeom>
            <a:noFill/>
            <a:ln w="76200" cap="flat" cmpd="sng">
              <a:solidFill>
                <a:srgbClr val="3366FF"/>
              </a:solidFill>
              <a:prstDash val="solid"/>
              <a:miter lim="800000"/>
              <a:headEnd type="none" w="sm" len="sm"/>
              <a:tailEnd type="none" w="sm" len="sm"/>
            </a:ln>
          </p:spPr>
        </p:cxnSp>
        <p:cxnSp>
          <p:nvCxnSpPr>
            <p:cNvPr id="326" name="Google Shape;326;p35"/>
            <p:cNvCxnSpPr>
              <a:endCxn id="321" idx="3"/>
            </p:cNvCxnSpPr>
            <p:nvPr/>
          </p:nvCxnSpPr>
          <p:spPr>
            <a:xfrm flipH="1">
              <a:off x="2585875" y="4021433"/>
              <a:ext cx="1080600" cy="472200"/>
            </a:xfrm>
            <a:prstGeom prst="straightConnector1">
              <a:avLst/>
            </a:prstGeom>
            <a:noFill/>
            <a:ln w="76200" cap="flat" cmpd="sng">
              <a:solidFill>
                <a:srgbClr val="3366FF"/>
              </a:solidFill>
              <a:prstDash val="solid"/>
              <a:miter lim="800000"/>
              <a:headEnd type="none" w="sm" len="sm"/>
              <a:tailEnd type="none" w="sm" len="sm"/>
            </a:ln>
          </p:spPr>
        </p:cxnSp>
        <p:cxnSp>
          <p:nvCxnSpPr>
            <p:cNvPr id="327" name="Google Shape;327;p35"/>
            <p:cNvCxnSpPr/>
            <p:nvPr/>
          </p:nvCxnSpPr>
          <p:spPr>
            <a:xfrm rot="10800000">
              <a:off x="2558339" y="1557425"/>
              <a:ext cx="1108348" cy="739526"/>
            </a:xfrm>
            <a:prstGeom prst="straightConnector1">
              <a:avLst/>
            </a:prstGeom>
            <a:noFill/>
            <a:ln w="76200" cap="flat" cmpd="sng">
              <a:solidFill>
                <a:srgbClr val="3366FF"/>
              </a:solidFill>
              <a:prstDash val="solid"/>
              <a:miter lim="800000"/>
              <a:headEnd type="none" w="sm" len="sm"/>
              <a:tailEnd type="none" w="sm" len="sm"/>
            </a:ln>
          </p:spPr>
        </p:cxnSp>
        <p:cxnSp>
          <p:nvCxnSpPr>
            <p:cNvPr id="328" name="Google Shape;328;p35"/>
            <p:cNvCxnSpPr>
              <a:stCxn id="316" idx="0"/>
              <a:endCxn id="322" idx="2"/>
            </p:cNvCxnSpPr>
            <p:nvPr/>
          </p:nvCxnSpPr>
          <p:spPr>
            <a:xfrm rot="10800000">
              <a:off x="4610978" y="1491619"/>
              <a:ext cx="0" cy="818700"/>
            </a:xfrm>
            <a:prstGeom prst="straightConnector1">
              <a:avLst/>
            </a:prstGeom>
            <a:noFill/>
            <a:ln w="76200" cap="flat" cmpd="sng">
              <a:solidFill>
                <a:srgbClr val="3366FF"/>
              </a:solidFill>
              <a:prstDash val="solid"/>
              <a:miter lim="800000"/>
              <a:headEnd type="none" w="sm" len="sm"/>
              <a:tailEnd type="none" w="sm" len="sm"/>
            </a:ln>
          </p:spPr>
        </p:cxnSp>
        <p:sp>
          <p:nvSpPr>
            <p:cNvPr id="329" name="Google Shape;329;p35"/>
            <p:cNvSpPr txBox="1"/>
            <p:nvPr/>
          </p:nvSpPr>
          <p:spPr>
            <a:xfrm>
              <a:off x="6179182" y="1729805"/>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330" name="Google Shape;330;p35"/>
            <p:cNvSpPr txBox="1"/>
            <p:nvPr/>
          </p:nvSpPr>
          <p:spPr>
            <a:xfrm>
              <a:off x="3369586" y="4082322"/>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331" name="Google Shape;331;p35"/>
            <p:cNvSpPr txBox="1"/>
            <p:nvPr/>
          </p:nvSpPr>
          <p:spPr>
            <a:xfrm>
              <a:off x="4610978" y="1491667"/>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332" name="Google Shape;332;p35"/>
            <p:cNvSpPr txBox="1"/>
            <p:nvPr/>
          </p:nvSpPr>
          <p:spPr>
            <a:xfrm>
              <a:off x="5555269" y="4076175"/>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333" name="Google Shape;333;p35"/>
            <p:cNvSpPr txBox="1"/>
            <p:nvPr/>
          </p:nvSpPr>
          <p:spPr>
            <a:xfrm>
              <a:off x="6208726" y="3167236"/>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334" name="Google Shape;334;p35"/>
            <p:cNvSpPr txBox="1"/>
            <p:nvPr/>
          </p:nvSpPr>
          <p:spPr>
            <a:xfrm>
              <a:off x="4610978" y="1927619"/>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335" name="Google Shape;335;p35"/>
            <p:cNvSpPr txBox="1"/>
            <p:nvPr/>
          </p:nvSpPr>
          <p:spPr>
            <a:xfrm>
              <a:off x="6179182" y="4445507"/>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336" name="Google Shape;336;p35"/>
            <p:cNvSpPr txBox="1"/>
            <p:nvPr/>
          </p:nvSpPr>
          <p:spPr>
            <a:xfrm>
              <a:off x="3356218" y="3155460"/>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337" name="Google Shape;337;p35"/>
            <p:cNvSpPr txBox="1"/>
            <p:nvPr/>
          </p:nvSpPr>
          <p:spPr>
            <a:xfrm>
              <a:off x="2587883" y="4396034"/>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338" name="Google Shape;338;p35"/>
            <p:cNvSpPr txBox="1"/>
            <p:nvPr/>
          </p:nvSpPr>
          <p:spPr>
            <a:xfrm>
              <a:off x="3356218" y="2224399"/>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339" name="Google Shape;339;p35"/>
            <p:cNvSpPr txBox="1"/>
            <p:nvPr/>
          </p:nvSpPr>
          <p:spPr>
            <a:xfrm>
              <a:off x="5555269" y="3159214"/>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340" name="Google Shape;340;p35"/>
            <p:cNvSpPr txBox="1"/>
            <p:nvPr/>
          </p:nvSpPr>
          <p:spPr>
            <a:xfrm>
              <a:off x="2587883" y="3153868"/>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341" name="Google Shape;341;p35"/>
            <p:cNvSpPr/>
            <p:nvPr/>
          </p:nvSpPr>
          <p:spPr>
            <a:xfrm>
              <a:off x="539708" y="655063"/>
              <a:ext cx="2018631" cy="1766073"/>
            </a:xfrm>
            <a:prstGeom prst="rect">
              <a:avLst/>
            </a:prstGeom>
            <a:solidFill>
              <a:srgbClr val="7F7F7F"/>
            </a:solidFill>
            <a:ln w="12700" cap="flat" cmpd="sng">
              <a:solidFill>
                <a:srgbClr val="212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Twitters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location</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web</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bio</a:t>
              </a:r>
              <a:endParaRPr/>
            </a:p>
          </p:txBody>
        </p:sp>
        <p:cxnSp>
          <p:nvCxnSpPr>
            <p:cNvPr id="342" name="Google Shape;342;p35"/>
            <p:cNvCxnSpPr>
              <a:stCxn id="317" idx="1"/>
            </p:cNvCxnSpPr>
            <p:nvPr/>
          </p:nvCxnSpPr>
          <p:spPr>
            <a:xfrm flipH="1">
              <a:off x="5557695" y="1530688"/>
              <a:ext cx="961500" cy="766200"/>
            </a:xfrm>
            <a:prstGeom prst="straightConnector1">
              <a:avLst/>
            </a:prstGeom>
            <a:noFill/>
            <a:ln w="76200" cap="flat" cmpd="sng">
              <a:solidFill>
                <a:srgbClr val="3366FF"/>
              </a:solidFill>
              <a:prstDash val="solid"/>
              <a:miter lim="800000"/>
              <a:headEnd type="none" w="sm" len="sm"/>
              <a:tailEnd type="none" w="sm" len="sm"/>
            </a:ln>
          </p:spPr>
        </p:cxnSp>
        <p:sp>
          <p:nvSpPr>
            <p:cNvPr id="343" name="Google Shape;343;p35"/>
            <p:cNvSpPr txBox="1"/>
            <p:nvPr/>
          </p:nvSpPr>
          <p:spPr>
            <a:xfrm>
              <a:off x="2558339" y="1716437"/>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344" name="Google Shape;344;p35"/>
            <p:cNvSpPr txBox="1"/>
            <p:nvPr/>
          </p:nvSpPr>
          <p:spPr>
            <a:xfrm>
              <a:off x="5557619" y="2214957"/>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19408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6"/>
          <p:cNvSpPr txBox="1">
            <a:spLocks noGrp="1"/>
          </p:cNvSpPr>
          <p:nvPr>
            <p:ph type="title"/>
          </p:nvPr>
        </p:nvSpPr>
        <p:spPr>
          <a:xfrm>
            <a:off x="381000" y="315324"/>
            <a:ext cx="11513207" cy="13255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a:t>Many to Many</a:t>
            </a:r>
            <a:r>
              <a:rPr lang="en-US"/>
              <a:t/>
            </a:r>
            <a:br>
              <a:rPr lang="en-US"/>
            </a:br>
            <a:r>
              <a:rPr lang="en-US"/>
              <a:t>Traditional Relational Association  </a:t>
            </a:r>
            <a:endParaRPr u="sng"/>
          </a:p>
        </p:txBody>
      </p:sp>
      <p:grpSp>
        <p:nvGrpSpPr>
          <p:cNvPr id="350" name="Google Shape;350;p36"/>
          <p:cNvGrpSpPr/>
          <p:nvPr/>
        </p:nvGrpSpPr>
        <p:grpSpPr>
          <a:xfrm>
            <a:off x="832130" y="2889519"/>
            <a:ext cx="10411722" cy="2273122"/>
            <a:chOff x="628403" y="3196645"/>
            <a:chExt cx="7898954" cy="1724526"/>
          </a:xfrm>
        </p:grpSpPr>
        <p:sp>
          <p:nvSpPr>
            <p:cNvPr id="351" name="Google Shape;351;p36"/>
            <p:cNvSpPr/>
            <p:nvPr/>
          </p:nvSpPr>
          <p:spPr>
            <a:xfrm>
              <a:off x="6638775" y="3196645"/>
              <a:ext cx="1888582" cy="172452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a:p>
              <a:pPr marL="0" marR="0" lvl="0" indent="0" algn="ctr" rtl="0">
                <a:spcBef>
                  <a:spcPts val="0"/>
                </a:spcBef>
                <a:spcAft>
                  <a:spcPts val="0"/>
                </a:spcAft>
                <a:buNone/>
              </a:pPr>
              <a:r>
                <a:rPr lang="en-US" sz="3600">
                  <a:solidFill>
                    <a:schemeClr val="lt1"/>
                  </a:solidFill>
                  <a:latin typeface="Arial"/>
                  <a:ea typeface="Arial"/>
                  <a:cs typeface="Arial"/>
                  <a:sym typeface="Arial"/>
                </a:rPr>
                <a:t>Contacts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company</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title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phone</a:t>
              </a:r>
              <a:endParaRPr/>
            </a:p>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352" name="Google Shape;352;p36"/>
            <p:cNvSpPr/>
            <p:nvPr/>
          </p:nvSpPr>
          <p:spPr>
            <a:xfrm>
              <a:off x="628403" y="3230365"/>
              <a:ext cx="1888582" cy="169080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lt1"/>
                  </a:solidFill>
                  <a:latin typeface="Arial"/>
                  <a:ea typeface="Arial"/>
                  <a:cs typeface="Arial"/>
                  <a:sym typeface="Arial"/>
                </a:rPr>
                <a:t>Groups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p:txBody>
        </p:sp>
        <p:sp>
          <p:nvSpPr>
            <p:cNvPr id="353" name="Google Shape;353;p36"/>
            <p:cNvSpPr/>
            <p:nvPr/>
          </p:nvSpPr>
          <p:spPr>
            <a:xfrm>
              <a:off x="3235158" y="3230365"/>
              <a:ext cx="2673684" cy="169080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lt1"/>
                  </a:solidFill>
                  <a:latin typeface="Arial"/>
                  <a:ea typeface="Arial"/>
                  <a:cs typeface="Arial"/>
                  <a:sym typeface="Arial"/>
                </a:rPr>
                <a:t>GroupContacts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group_id</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contact_id</a:t>
              </a:r>
              <a:endParaRPr sz="1800">
                <a:solidFill>
                  <a:schemeClr val="lt1"/>
                </a:solidFill>
                <a:latin typeface="Arial"/>
                <a:ea typeface="Arial"/>
                <a:cs typeface="Arial"/>
                <a:sym typeface="Arial"/>
              </a:endParaRPr>
            </a:p>
          </p:txBody>
        </p:sp>
        <p:cxnSp>
          <p:nvCxnSpPr>
            <p:cNvPr id="354" name="Google Shape;354;p36"/>
            <p:cNvCxnSpPr/>
            <p:nvPr/>
          </p:nvCxnSpPr>
          <p:spPr>
            <a:xfrm>
              <a:off x="2516985" y="4167746"/>
              <a:ext cx="718173" cy="0"/>
            </a:xfrm>
            <a:prstGeom prst="straightConnector1">
              <a:avLst/>
            </a:prstGeom>
            <a:noFill/>
            <a:ln w="76200" cap="flat" cmpd="sng">
              <a:solidFill>
                <a:srgbClr val="3366FF"/>
              </a:solidFill>
              <a:prstDash val="solid"/>
              <a:miter lim="800000"/>
              <a:headEnd type="none" w="sm" len="sm"/>
              <a:tailEnd type="none" w="sm" len="sm"/>
            </a:ln>
          </p:spPr>
        </p:cxnSp>
        <p:cxnSp>
          <p:nvCxnSpPr>
            <p:cNvPr id="355" name="Google Shape;355;p36"/>
            <p:cNvCxnSpPr/>
            <p:nvPr/>
          </p:nvCxnSpPr>
          <p:spPr>
            <a:xfrm>
              <a:off x="5920602" y="4455432"/>
              <a:ext cx="718173" cy="0"/>
            </a:xfrm>
            <a:prstGeom prst="straightConnector1">
              <a:avLst/>
            </a:prstGeom>
            <a:noFill/>
            <a:ln w="76200" cap="flat" cmpd="sng">
              <a:solidFill>
                <a:srgbClr val="3366FF"/>
              </a:solidFill>
              <a:prstDash val="solid"/>
              <a:miter lim="800000"/>
              <a:headEnd type="none" w="sm" len="sm"/>
              <a:tailEnd type="none" w="sm" len="sm"/>
            </a:ln>
          </p:spPr>
        </p:cxnSp>
      </p:grpSp>
      <p:sp>
        <p:nvSpPr>
          <p:cNvPr id="356" name="Google Shape;356;p36"/>
          <p:cNvSpPr txBox="1"/>
          <p:nvPr/>
        </p:nvSpPr>
        <p:spPr>
          <a:xfrm>
            <a:off x="4268130" y="1977949"/>
            <a:ext cx="3539722" cy="386259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500">
                <a:solidFill>
                  <a:srgbClr val="FF0000"/>
                </a:solidFill>
                <a:latin typeface="Arial"/>
                <a:ea typeface="Arial"/>
                <a:cs typeface="Arial"/>
                <a:sym typeface="Arial"/>
              </a:rPr>
              <a:t>X</a:t>
            </a:r>
            <a:endParaRPr sz="24500">
              <a:solidFill>
                <a:srgbClr val="FF0000"/>
              </a:solidFill>
              <a:latin typeface="Arial"/>
              <a:ea typeface="Arial"/>
              <a:cs typeface="Arial"/>
              <a:sym typeface="Arial"/>
            </a:endParaRPr>
          </a:p>
        </p:txBody>
      </p:sp>
      <p:sp>
        <p:nvSpPr>
          <p:cNvPr id="357" name="Google Shape;357;p36"/>
          <p:cNvSpPr txBox="1"/>
          <p:nvPr/>
        </p:nvSpPr>
        <p:spPr>
          <a:xfrm>
            <a:off x="5169246" y="2227106"/>
            <a:ext cx="172177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Join table</a:t>
            </a:r>
            <a:endParaRPr sz="2800">
              <a:solidFill>
                <a:schemeClr val="dk1"/>
              </a:solidFill>
              <a:latin typeface="Arial"/>
              <a:ea typeface="Arial"/>
              <a:cs typeface="Arial"/>
              <a:sym typeface="Arial"/>
            </a:endParaRPr>
          </a:p>
        </p:txBody>
      </p:sp>
      <p:sp>
        <p:nvSpPr>
          <p:cNvPr id="358" name="Google Shape;358;p36"/>
          <p:cNvSpPr txBox="1"/>
          <p:nvPr/>
        </p:nvSpPr>
        <p:spPr>
          <a:xfrm>
            <a:off x="4400120" y="5578935"/>
            <a:ext cx="325887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rgbClr val="FF0000"/>
                </a:solidFill>
                <a:latin typeface="Arial"/>
                <a:ea typeface="Arial"/>
                <a:cs typeface="Arial"/>
                <a:sym typeface="Arial"/>
              </a:rPr>
              <a:t>Use </a:t>
            </a:r>
            <a:r>
              <a:rPr lang="en-US" sz="2800" b="1" dirty="0">
                <a:solidFill>
                  <a:srgbClr val="FF0000"/>
                </a:solidFill>
                <a:latin typeface="Arial"/>
                <a:ea typeface="Arial"/>
                <a:cs typeface="Arial"/>
                <a:sym typeface="Arial"/>
              </a:rPr>
              <a:t>arrays</a:t>
            </a:r>
            <a:r>
              <a:rPr lang="en-US" sz="2800" dirty="0">
                <a:solidFill>
                  <a:srgbClr val="FF0000"/>
                </a:solidFill>
                <a:latin typeface="Arial"/>
                <a:ea typeface="Arial"/>
                <a:cs typeface="Arial"/>
                <a:sym typeface="Arial"/>
              </a:rPr>
              <a:t> instead</a:t>
            </a:r>
            <a:endParaRPr sz="2800" dirty="0">
              <a:solidFill>
                <a:srgbClr val="FF0000"/>
              </a:solidFill>
              <a:latin typeface="Arial"/>
              <a:ea typeface="Arial"/>
              <a:cs typeface="Arial"/>
              <a:sym typeface="Arial"/>
            </a:endParaRPr>
          </a:p>
        </p:txBody>
      </p:sp>
    </p:spTree>
    <p:extLst>
      <p:ext uri="{BB962C8B-B14F-4D97-AF65-F5344CB8AC3E}">
        <p14:creationId xmlns:p14="http://schemas.microsoft.com/office/powerpoint/2010/main" val="122371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381000" y="315324"/>
            <a:ext cx="11513207" cy="13255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a:t>Many to Many</a:t>
            </a:r>
            <a:r>
              <a:rPr lang="en-US"/>
              <a:t/>
            </a:r>
            <a:br>
              <a:rPr lang="en-US"/>
            </a:br>
            <a:r>
              <a:rPr lang="en-US"/>
              <a:t>Schema Design </a:t>
            </a:r>
            <a:r>
              <a:rPr lang="en-US" u="sng"/>
              <a:t>Choices</a:t>
            </a:r>
            <a:endParaRPr u="sng"/>
          </a:p>
        </p:txBody>
      </p:sp>
      <p:sp>
        <p:nvSpPr>
          <p:cNvPr id="364" name="Google Shape;364;p37"/>
          <p:cNvSpPr/>
          <p:nvPr/>
        </p:nvSpPr>
        <p:spPr>
          <a:xfrm>
            <a:off x="298256" y="2029255"/>
            <a:ext cx="5132354" cy="1363579"/>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 name="Google Shape;365;p37"/>
          <p:cNvSpPr/>
          <p:nvPr/>
        </p:nvSpPr>
        <p:spPr>
          <a:xfrm>
            <a:off x="381000" y="2154094"/>
            <a:ext cx="2035723"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lt1"/>
              </a:solidFill>
              <a:latin typeface="Arial"/>
              <a:ea typeface="Arial"/>
              <a:cs typeface="Arial"/>
              <a:sym typeface="Arial"/>
            </a:endParaRPr>
          </a:p>
          <a:p>
            <a:pPr marL="0" marR="0" lvl="0" indent="0" algn="ctr" rtl="0">
              <a:spcBef>
                <a:spcPts val="0"/>
              </a:spcBef>
              <a:spcAft>
                <a:spcPts val="0"/>
              </a:spcAft>
              <a:buNone/>
            </a:pPr>
            <a:r>
              <a:rPr lang="en-US" sz="2800" dirty="0">
                <a:solidFill>
                  <a:schemeClr val="lt1"/>
                </a:solidFill>
                <a:latin typeface="Arial"/>
                <a:ea typeface="Arial"/>
                <a:cs typeface="Arial"/>
                <a:sym typeface="Arial"/>
              </a:rPr>
              <a:t>Group</a:t>
            </a:r>
            <a:endParaRPr sz="1800" dirty="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dirty="0" err="1">
                <a:solidFill>
                  <a:schemeClr val="lt1"/>
                </a:solidFill>
                <a:latin typeface="Arial"/>
                <a:ea typeface="Arial"/>
                <a:cs typeface="Arial"/>
                <a:sym typeface="Arial"/>
              </a:rPr>
              <a:t>contact_ids</a:t>
            </a:r>
            <a:r>
              <a:rPr lang="en-US" sz="1800" dirty="0">
                <a:solidFill>
                  <a:schemeClr val="lt1"/>
                </a:solidFill>
                <a:latin typeface="Arial"/>
                <a:ea typeface="Arial"/>
                <a:cs typeface="Arial"/>
                <a:sym typeface="Arial"/>
              </a:rPr>
              <a:t>: [ ]</a:t>
            </a:r>
            <a:endParaRPr dirty="0"/>
          </a:p>
          <a:p>
            <a:pPr marL="0" marR="0" lvl="0" indent="0" algn="ctr" rtl="0">
              <a:spcBef>
                <a:spcPts val="0"/>
              </a:spcBef>
              <a:spcAft>
                <a:spcPts val="0"/>
              </a:spcAft>
              <a:buNone/>
            </a:pPr>
            <a:endParaRPr sz="2800" dirty="0">
              <a:solidFill>
                <a:schemeClr val="lt1"/>
              </a:solidFill>
              <a:latin typeface="Arial"/>
              <a:ea typeface="Arial"/>
              <a:cs typeface="Arial"/>
              <a:sym typeface="Arial"/>
            </a:endParaRPr>
          </a:p>
        </p:txBody>
      </p:sp>
      <p:sp>
        <p:nvSpPr>
          <p:cNvPr id="366" name="Google Shape;366;p37"/>
          <p:cNvSpPr/>
          <p:nvPr/>
        </p:nvSpPr>
        <p:spPr>
          <a:xfrm>
            <a:off x="3384443" y="2158305"/>
            <a:ext cx="1888581"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contact</a:t>
            </a:r>
            <a:endParaRPr sz="1800">
              <a:solidFill>
                <a:schemeClr val="lt1"/>
              </a:solidFill>
              <a:latin typeface="Arial"/>
              <a:ea typeface="Arial"/>
              <a:cs typeface="Arial"/>
              <a:sym typeface="Arial"/>
            </a:endParaRPr>
          </a:p>
        </p:txBody>
      </p:sp>
      <p:cxnSp>
        <p:nvCxnSpPr>
          <p:cNvPr id="367" name="Google Shape;367;p37"/>
          <p:cNvCxnSpPr/>
          <p:nvPr/>
        </p:nvCxnSpPr>
        <p:spPr>
          <a:xfrm rot="10800000">
            <a:off x="2416724" y="2719577"/>
            <a:ext cx="967720" cy="0"/>
          </a:xfrm>
          <a:prstGeom prst="straightConnector1">
            <a:avLst/>
          </a:prstGeom>
          <a:noFill/>
          <a:ln w="76200" cap="flat" cmpd="sng">
            <a:solidFill>
              <a:srgbClr val="3366FF"/>
            </a:solidFill>
            <a:prstDash val="solid"/>
            <a:miter lim="800000"/>
            <a:headEnd type="none" w="sm" len="sm"/>
            <a:tailEnd type="none" w="sm" len="sm"/>
          </a:ln>
        </p:spPr>
      </p:cxnSp>
      <p:sp>
        <p:nvSpPr>
          <p:cNvPr id="368" name="Google Shape;368;p37"/>
          <p:cNvSpPr txBox="1"/>
          <p:nvPr/>
        </p:nvSpPr>
        <p:spPr>
          <a:xfrm>
            <a:off x="2416723" y="2719577"/>
            <a:ext cx="31432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
        <p:nvSpPr>
          <p:cNvPr id="369" name="Google Shape;369;p37"/>
          <p:cNvSpPr txBox="1"/>
          <p:nvPr/>
        </p:nvSpPr>
        <p:spPr>
          <a:xfrm>
            <a:off x="3101511" y="2719577"/>
            <a:ext cx="31432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
        <p:nvSpPr>
          <p:cNvPr id="370" name="Google Shape;370;p37"/>
          <p:cNvSpPr/>
          <p:nvPr/>
        </p:nvSpPr>
        <p:spPr>
          <a:xfrm>
            <a:off x="298256" y="3590656"/>
            <a:ext cx="5132354" cy="1376947"/>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1" name="Google Shape;371;p37"/>
          <p:cNvSpPr/>
          <p:nvPr/>
        </p:nvSpPr>
        <p:spPr>
          <a:xfrm>
            <a:off x="381000" y="3721208"/>
            <a:ext cx="2035722"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latin typeface="Arial"/>
                <a:ea typeface="Arial"/>
                <a:cs typeface="Arial"/>
                <a:sym typeface="Arial"/>
              </a:rPr>
              <a:t>group</a:t>
            </a:r>
            <a:endParaRPr sz="1800" dirty="0">
              <a:solidFill>
                <a:schemeClr val="lt1"/>
              </a:solidFill>
              <a:latin typeface="Arial"/>
              <a:ea typeface="Arial"/>
              <a:cs typeface="Arial"/>
              <a:sym typeface="Arial"/>
            </a:endParaRPr>
          </a:p>
        </p:txBody>
      </p:sp>
      <p:sp>
        <p:nvSpPr>
          <p:cNvPr id="372" name="Google Shape;372;p37"/>
          <p:cNvSpPr/>
          <p:nvPr/>
        </p:nvSpPr>
        <p:spPr>
          <a:xfrm>
            <a:off x="3411979" y="3721208"/>
            <a:ext cx="1861045"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Contact</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group_ids: [ ]</a:t>
            </a:r>
            <a:endParaRPr/>
          </a:p>
        </p:txBody>
      </p:sp>
      <p:cxnSp>
        <p:nvCxnSpPr>
          <p:cNvPr id="373" name="Google Shape;373;p37"/>
          <p:cNvCxnSpPr/>
          <p:nvPr/>
        </p:nvCxnSpPr>
        <p:spPr>
          <a:xfrm rot="10800000">
            <a:off x="2416723" y="4286691"/>
            <a:ext cx="967720" cy="0"/>
          </a:xfrm>
          <a:prstGeom prst="straightConnector1">
            <a:avLst/>
          </a:prstGeom>
          <a:noFill/>
          <a:ln w="76200" cap="flat" cmpd="sng">
            <a:solidFill>
              <a:srgbClr val="3366FF"/>
            </a:solidFill>
            <a:prstDash val="solid"/>
            <a:miter lim="800000"/>
            <a:headEnd type="none" w="sm" len="sm"/>
            <a:tailEnd type="none" w="sm" len="sm"/>
          </a:ln>
        </p:spPr>
      </p:cxnSp>
      <p:sp>
        <p:nvSpPr>
          <p:cNvPr id="374" name="Google Shape;374;p37"/>
          <p:cNvSpPr txBox="1"/>
          <p:nvPr/>
        </p:nvSpPr>
        <p:spPr>
          <a:xfrm>
            <a:off x="2416722" y="4286691"/>
            <a:ext cx="31432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
        <p:nvSpPr>
          <p:cNvPr id="375" name="Google Shape;375;p37"/>
          <p:cNvSpPr txBox="1"/>
          <p:nvPr/>
        </p:nvSpPr>
        <p:spPr>
          <a:xfrm>
            <a:off x="3101510" y="4286691"/>
            <a:ext cx="31432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
        <p:nvSpPr>
          <p:cNvPr id="376" name="Google Shape;376;p37"/>
          <p:cNvSpPr txBox="1"/>
          <p:nvPr/>
        </p:nvSpPr>
        <p:spPr>
          <a:xfrm>
            <a:off x="0" y="5043536"/>
            <a:ext cx="12192000" cy="811019"/>
          </a:xfrm>
          <a:prstGeom prst="rect">
            <a:avLst/>
          </a:prstGeom>
          <a:noFill/>
          <a:ln>
            <a:noFill/>
          </a:ln>
        </p:spPr>
        <p:txBody>
          <a:bodyPr spcFirstLastPara="1" wrap="square" lIns="91425" tIns="91425" rIns="91425" bIns="91425" anchor="t" anchorCtr="0">
            <a:noAutofit/>
          </a:bodyPr>
          <a:lstStyle/>
          <a:p>
            <a:pPr marL="177800" marR="0" lvl="0" indent="0" algn="l" rtl="0">
              <a:lnSpc>
                <a:spcPct val="90000"/>
              </a:lnSpc>
              <a:spcBef>
                <a:spcPts val="0"/>
              </a:spcBef>
              <a:spcAft>
                <a:spcPts val="0"/>
              </a:spcAft>
              <a:buClr>
                <a:schemeClr val="dk1"/>
              </a:buClr>
              <a:buSzPts val="1800"/>
              <a:buFont typeface="Arial"/>
              <a:buNone/>
            </a:pPr>
            <a:r>
              <a:rPr lang="en-US" sz="1800" b="1" i="0" u="none" strike="noStrike" cap="none" dirty="0" smtClean="0">
                <a:solidFill>
                  <a:schemeClr val="dk1"/>
                </a:solidFill>
                <a:latin typeface="Arial"/>
                <a:ea typeface="Arial"/>
                <a:cs typeface="Arial"/>
                <a:sym typeface="Arial"/>
              </a:rPr>
              <a:t>May </a:t>
            </a:r>
            <a:r>
              <a:rPr lang="en-US" sz="1800" b="1" dirty="0">
                <a:solidFill>
                  <a:schemeClr val="dk1"/>
                </a:solidFill>
              </a:rPr>
              <a:t>b</a:t>
            </a:r>
            <a:r>
              <a:rPr lang="en-US" sz="1800" b="1" i="0" u="none" strike="noStrike" cap="none" dirty="0" smtClean="0">
                <a:solidFill>
                  <a:schemeClr val="dk1"/>
                </a:solidFill>
                <a:latin typeface="Arial"/>
                <a:ea typeface="Arial"/>
                <a:cs typeface="Arial"/>
                <a:sym typeface="Arial"/>
              </a:rPr>
              <a:t>e redundant </a:t>
            </a:r>
            <a:r>
              <a:rPr lang="en-US" sz="1800" b="1" i="0" u="none" strike="noStrike" cap="none" dirty="0">
                <a:solidFill>
                  <a:schemeClr val="dk1"/>
                </a:solidFill>
                <a:latin typeface="Arial"/>
                <a:ea typeface="Arial"/>
                <a:cs typeface="Arial"/>
                <a:sym typeface="Arial"/>
              </a:rPr>
              <a:t>to track relationships on both sides</a:t>
            </a:r>
            <a:endParaRPr dirty="0"/>
          </a:p>
          <a:p>
            <a:pPr marL="228600" marR="0" lvl="0" indent="-114300" algn="l" rtl="0">
              <a:lnSpc>
                <a:spcPct val="90000"/>
              </a:lnSpc>
              <a:spcBef>
                <a:spcPts val="100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 As both references would need to be updated </a:t>
            </a:r>
            <a:r>
              <a:rPr lang="en-US" sz="1800" dirty="0" smtClean="0">
                <a:solidFill>
                  <a:schemeClr val="dk1"/>
                </a:solidFill>
              </a:rPr>
              <a:t>simultaneously </a:t>
            </a:r>
            <a:r>
              <a:rPr lang="en-US" sz="1800" b="0" i="0" u="none" strike="noStrike" cap="none" dirty="0" smtClean="0">
                <a:solidFill>
                  <a:schemeClr val="dk1"/>
                </a:solidFill>
                <a:latin typeface="Arial"/>
                <a:ea typeface="Arial"/>
                <a:cs typeface="Arial"/>
                <a:sym typeface="Arial"/>
              </a:rPr>
              <a:t>for consistency</a:t>
            </a:r>
          </a:p>
          <a:p>
            <a:pPr marL="228600" lvl="7" indent="-114300">
              <a:lnSpc>
                <a:spcPct val="90000"/>
              </a:lnSpc>
              <a:spcBef>
                <a:spcPts val="1000"/>
              </a:spcBef>
              <a:buClr>
                <a:schemeClr val="dk1"/>
              </a:buClr>
              <a:buSzPts val="1800"/>
              <a:buFont typeface="Arial"/>
              <a:buChar char="•"/>
            </a:pPr>
            <a:r>
              <a:rPr lang="en-US" sz="1800" dirty="0">
                <a:solidFill>
                  <a:schemeClr val="dk1"/>
                </a:solidFill>
              </a:rPr>
              <a:t> </a:t>
            </a:r>
            <a:r>
              <a:rPr lang="en-US" sz="1800" dirty="0" smtClean="0">
                <a:solidFill>
                  <a:schemeClr val="dk1"/>
                </a:solidFill>
              </a:rPr>
              <a:t>Holding an indexed reference array</a:t>
            </a:r>
            <a:r>
              <a:rPr lang="en-US" sz="1800" b="0" i="0" u="none" strike="noStrike" cap="none" dirty="0" smtClean="0">
                <a:solidFill>
                  <a:schemeClr val="dk1"/>
                </a:solidFill>
                <a:latin typeface="Arial"/>
                <a:ea typeface="Arial"/>
                <a:cs typeface="Arial"/>
                <a:sym typeface="Arial"/>
              </a:rPr>
              <a:t> on just </a:t>
            </a:r>
            <a:r>
              <a:rPr lang="en-US" sz="1800" b="0" i="0" u="none" strike="noStrike" cap="none" dirty="0" smtClean="0">
                <a:solidFill>
                  <a:schemeClr val="dk1"/>
                </a:solidFill>
                <a:latin typeface="Arial"/>
                <a:ea typeface="Arial"/>
                <a:cs typeface="Arial"/>
                <a:sym typeface="Arial"/>
              </a:rPr>
              <a:t>1 side </a:t>
            </a:r>
            <a:r>
              <a:rPr lang="en-US" sz="1800" b="0" i="0" u="none" strike="noStrike" cap="none" dirty="0" smtClean="0">
                <a:solidFill>
                  <a:schemeClr val="dk1"/>
                </a:solidFill>
                <a:latin typeface="Arial"/>
                <a:ea typeface="Arial"/>
                <a:cs typeface="Arial"/>
                <a:sym typeface="Arial"/>
              </a:rPr>
              <a:t>still </a:t>
            </a:r>
            <a:r>
              <a:rPr lang="en-US" sz="1800" b="1" i="0" u="none" strike="noStrike" cap="none" dirty="0" smtClean="0">
                <a:solidFill>
                  <a:schemeClr val="dk1"/>
                </a:solidFill>
                <a:latin typeface="Arial"/>
                <a:ea typeface="Arial"/>
                <a:cs typeface="Arial"/>
                <a:sym typeface="Arial"/>
              </a:rPr>
              <a:t>answers both types of queries</a:t>
            </a:r>
            <a:r>
              <a:rPr lang="en-US" sz="1800" b="0" i="0" u="none" strike="noStrike" cap="none" dirty="0" smtClean="0">
                <a:solidFill>
                  <a:schemeClr val="dk1"/>
                </a:solidFill>
                <a:latin typeface="Arial"/>
                <a:ea typeface="Arial"/>
                <a:cs typeface="Arial"/>
                <a:sym typeface="Arial"/>
              </a:rPr>
              <a:t>, leveraging the same index</a:t>
            </a:r>
            <a:br>
              <a:rPr lang="en-US" sz="1800" b="0" i="0" u="none" strike="noStrike" cap="none" dirty="0" smtClean="0">
                <a:solidFill>
                  <a:schemeClr val="dk1"/>
                </a:solidFill>
                <a:latin typeface="Arial"/>
                <a:ea typeface="Arial"/>
                <a:cs typeface="Arial"/>
                <a:sym typeface="Arial"/>
              </a:rPr>
            </a:br>
            <a:r>
              <a:rPr lang="en-US" b="0" i="0" u="none" strike="noStrike" cap="none" dirty="0" smtClean="0">
                <a:solidFill>
                  <a:schemeClr val="dk1"/>
                </a:solidFill>
                <a:sym typeface="Arial"/>
              </a:rPr>
              <a:t>       1. What contacts does a specific group contain?</a:t>
            </a:r>
          </a:p>
          <a:p>
            <a:pPr marL="114300" lvl="7">
              <a:lnSpc>
                <a:spcPct val="90000"/>
              </a:lnSpc>
              <a:spcBef>
                <a:spcPts val="1000"/>
              </a:spcBef>
              <a:buClr>
                <a:schemeClr val="dk1"/>
              </a:buClr>
              <a:buSzPts val="1800"/>
            </a:pPr>
            <a:r>
              <a:rPr lang="en-US" dirty="0">
                <a:solidFill>
                  <a:schemeClr val="dk1"/>
                </a:solidFill>
              </a:rPr>
              <a:t> </a:t>
            </a:r>
            <a:r>
              <a:rPr lang="en-US" dirty="0" smtClean="0">
                <a:solidFill>
                  <a:schemeClr val="dk1"/>
                </a:solidFill>
              </a:rPr>
              <a:t>        2. What groups is a contact a member of?</a:t>
            </a:r>
            <a:endParaRPr lang="en-US" b="0" i="0" u="none" strike="noStrike" cap="none" dirty="0" smtClean="0">
              <a:solidFill>
                <a:schemeClr val="dk1"/>
              </a:solidFill>
              <a:sym typeface="Arial"/>
            </a:endParaRPr>
          </a:p>
          <a:p>
            <a:pPr marL="228600" lvl="7" indent="-114300">
              <a:lnSpc>
                <a:spcPct val="90000"/>
              </a:lnSpc>
              <a:spcBef>
                <a:spcPts val="1000"/>
              </a:spcBef>
              <a:buClr>
                <a:schemeClr val="dk1"/>
              </a:buClr>
              <a:buSzPts val="1800"/>
              <a:buFont typeface="Arial"/>
              <a:buChar char="•"/>
            </a:pPr>
            <a:endParaRPr sz="1800" b="0" i="0" u="none" strike="noStrike" cap="none" dirty="0">
              <a:solidFill>
                <a:schemeClr val="dk1"/>
              </a:solidFill>
              <a:latin typeface="Arial"/>
              <a:ea typeface="Arial"/>
              <a:cs typeface="Arial"/>
              <a:sym typeface="Arial"/>
            </a:endParaRPr>
          </a:p>
        </p:txBody>
      </p:sp>
      <p:grpSp>
        <p:nvGrpSpPr>
          <p:cNvPr id="377" name="Google Shape;377;p37"/>
          <p:cNvGrpSpPr/>
          <p:nvPr/>
        </p:nvGrpSpPr>
        <p:grpSpPr>
          <a:xfrm>
            <a:off x="6127498" y="1831535"/>
            <a:ext cx="2893896" cy="2493421"/>
            <a:chOff x="6126372" y="1399363"/>
            <a:chExt cx="2188786" cy="1955556"/>
          </a:xfrm>
        </p:grpSpPr>
        <p:sp>
          <p:nvSpPr>
            <p:cNvPr id="378" name="Google Shape;378;p37"/>
            <p:cNvSpPr/>
            <p:nvPr/>
          </p:nvSpPr>
          <p:spPr>
            <a:xfrm>
              <a:off x="6126372" y="1399363"/>
              <a:ext cx="2188786" cy="1955556"/>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9" name="Google Shape;379;p37"/>
            <p:cNvSpPr/>
            <p:nvPr/>
          </p:nvSpPr>
          <p:spPr>
            <a:xfrm>
              <a:off x="6292875" y="1578716"/>
              <a:ext cx="1861044" cy="1544579"/>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group</a:t>
              </a:r>
              <a:endParaRPr sz="2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contacts</a:t>
              </a:r>
              <a:endParaRPr sz="1800">
                <a:solidFill>
                  <a:schemeClr val="lt1"/>
                </a:solidFill>
                <a:latin typeface="Arial"/>
                <a:ea typeface="Arial"/>
                <a:cs typeface="Arial"/>
                <a:sym typeface="Arial"/>
              </a:endParaRPr>
            </a:p>
          </p:txBody>
        </p:sp>
        <p:sp>
          <p:nvSpPr>
            <p:cNvPr id="380" name="Google Shape;380;p37"/>
            <p:cNvSpPr/>
            <p:nvPr/>
          </p:nvSpPr>
          <p:spPr>
            <a:xfrm>
              <a:off x="6409925" y="2439451"/>
              <a:ext cx="1637864" cy="541708"/>
            </a:xfrm>
            <a:prstGeom prst="rect">
              <a:avLst/>
            </a:prstGeom>
            <a:solidFill>
              <a:srgbClr val="3366FF"/>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contact</a:t>
              </a:r>
              <a:endParaRPr sz="2800">
                <a:solidFill>
                  <a:schemeClr val="lt1"/>
                </a:solidFill>
                <a:latin typeface="Arial"/>
                <a:ea typeface="Arial"/>
                <a:cs typeface="Arial"/>
                <a:sym typeface="Arial"/>
              </a:endParaRPr>
            </a:p>
          </p:txBody>
        </p:sp>
        <p:sp>
          <p:nvSpPr>
            <p:cNvPr id="381" name="Google Shape;381;p37"/>
            <p:cNvSpPr txBox="1"/>
            <p:nvPr/>
          </p:nvSpPr>
          <p:spPr>
            <a:xfrm>
              <a:off x="7777424" y="2426083"/>
              <a:ext cx="237735" cy="2413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grpSp>
      <p:grpSp>
        <p:nvGrpSpPr>
          <p:cNvPr id="382" name="Google Shape;382;p37"/>
          <p:cNvGrpSpPr/>
          <p:nvPr/>
        </p:nvGrpSpPr>
        <p:grpSpPr>
          <a:xfrm>
            <a:off x="9173794" y="1844840"/>
            <a:ext cx="2893896" cy="2493421"/>
            <a:chOff x="6126372" y="1399363"/>
            <a:chExt cx="2188786" cy="1955556"/>
          </a:xfrm>
        </p:grpSpPr>
        <p:sp>
          <p:nvSpPr>
            <p:cNvPr id="383" name="Google Shape;383;p37"/>
            <p:cNvSpPr/>
            <p:nvPr/>
          </p:nvSpPr>
          <p:spPr>
            <a:xfrm>
              <a:off x="6126372" y="1399363"/>
              <a:ext cx="2188786" cy="1955556"/>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4" name="Google Shape;384;p37"/>
            <p:cNvSpPr/>
            <p:nvPr/>
          </p:nvSpPr>
          <p:spPr>
            <a:xfrm>
              <a:off x="6292875" y="1578716"/>
              <a:ext cx="1861044" cy="1544579"/>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Contact</a:t>
              </a:r>
              <a:endParaRPr sz="2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groups</a:t>
              </a:r>
              <a:endParaRPr sz="1800">
                <a:solidFill>
                  <a:schemeClr val="lt1"/>
                </a:solidFill>
                <a:latin typeface="Arial"/>
                <a:ea typeface="Arial"/>
                <a:cs typeface="Arial"/>
                <a:sym typeface="Arial"/>
              </a:endParaRPr>
            </a:p>
          </p:txBody>
        </p:sp>
        <p:sp>
          <p:nvSpPr>
            <p:cNvPr id="385" name="Google Shape;385;p37"/>
            <p:cNvSpPr/>
            <p:nvPr/>
          </p:nvSpPr>
          <p:spPr>
            <a:xfrm>
              <a:off x="6409925" y="2439451"/>
              <a:ext cx="1637864" cy="541708"/>
            </a:xfrm>
            <a:prstGeom prst="rect">
              <a:avLst/>
            </a:prstGeom>
            <a:solidFill>
              <a:srgbClr val="3366FF"/>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group</a:t>
              </a:r>
              <a:endParaRPr sz="2800">
                <a:solidFill>
                  <a:schemeClr val="lt1"/>
                </a:solidFill>
                <a:latin typeface="Arial"/>
                <a:ea typeface="Arial"/>
                <a:cs typeface="Arial"/>
                <a:sym typeface="Arial"/>
              </a:endParaRPr>
            </a:p>
          </p:txBody>
        </p:sp>
        <p:sp>
          <p:nvSpPr>
            <p:cNvPr id="386" name="Google Shape;386;p37"/>
            <p:cNvSpPr txBox="1"/>
            <p:nvPr/>
          </p:nvSpPr>
          <p:spPr>
            <a:xfrm>
              <a:off x="7777424" y="2426083"/>
              <a:ext cx="237735" cy="2413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grpSp>
      <p:sp>
        <p:nvSpPr>
          <p:cNvPr id="387" name="Google Shape;387;p37"/>
          <p:cNvSpPr txBox="1"/>
          <p:nvPr/>
        </p:nvSpPr>
        <p:spPr>
          <a:xfrm>
            <a:off x="6903521" y="4403259"/>
            <a:ext cx="4896080" cy="811019"/>
          </a:xfrm>
          <a:prstGeom prst="rect">
            <a:avLst/>
          </a:prstGeom>
          <a:noFill/>
          <a:ln>
            <a:noFill/>
          </a:ln>
        </p:spPr>
        <p:txBody>
          <a:bodyPr spcFirstLastPara="1" wrap="square" lIns="91425" tIns="91425" rIns="91425" bIns="91425" anchor="t" anchorCtr="0">
            <a:noAutofit/>
          </a:bodyPr>
          <a:lstStyle/>
          <a:p>
            <a:pPr marL="177800" marR="0" lvl="0" indent="0" algn="l" rtl="0">
              <a:lnSpc>
                <a:spcPct val="90000"/>
              </a:lnSpc>
              <a:spcBef>
                <a:spcPts val="0"/>
              </a:spcBef>
              <a:spcAft>
                <a:spcPts val="0"/>
              </a:spcAft>
              <a:buClr>
                <a:schemeClr val="dk1"/>
              </a:buClr>
              <a:buSzPts val="1800"/>
              <a:buFont typeface="Arial"/>
              <a:buNone/>
            </a:pPr>
            <a:r>
              <a:rPr lang="en-US" sz="1800" b="1" i="0" u="none" strike="noStrike" cap="none" dirty="0">
                <a:solidFill>
                  <a:schemeClr val="dk1"/>
                </a:solidFill>
                <a:latin typeface="Arial"/>
                <a:ea typeface="Arial"/>
                <a:cs typeface="Arial"/>
                <a:sym typeface="Arial"/>
              </a:rPr>
              <a:t>Duplicate data on each side</a:t>
            </a:r>
            <a:endParaRPr dirty="0"/>
          </a:p>
          <a:p>
            <a:pPr marL="228600" marR="0" lvl="0" indent="-114300" algn="l" rtl="0">
              <a:lnSpc>
                <a:spcPct val="90000"/>
              </a:lnSpc>
              <a:spcBef>
                <a:spcPts val="100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 But both must be updated </a:t>
            </a:r>
            <a:r>
              <a:rPr lang="en-US" sz="1800" b="0" i="0" u="none" strike="noStrike" cap="none" dirty="0" smtClean="0">
                <a:solidFill>
                  <a:schemeClr val="dk1"/>
                </a:solidFill>
                <a:latin typeface="Arial"/>
                <a:ea typeface="Arial"/>
                <a:cs typeface="Arial"/>
                <a:sym typeface="Arial"/>
              </a:rPr>
              <a:t>simultaneously for </a:t>
            </a:r>
            <a:r>
              <a:rPr lang="en-US" sz="1800" b="0" i="0" u="none" strike="noStrike" cap="none" dirty="0">
                <a:solidFill>
                  <a:schemeClr val="dk1"/>
                </a:solidFill>
                <a:latin typeface="Arial"/>
                <a:ea typeface="Arial"/>
                <a:cs typeface="Arial"/>
                <a:sym typeface="Arial"/>
              </a:rPr>
              <a:t>consistency  </a:t>
            </a:r>
            <a:endParaRPr sz="18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61215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8"/>
          <p:cNvSpPr txBox="1">
            <a:spLocks noGrp="1"/>
          </p:cNvSpPr>
          <p:nvPr>
            <p:ph type="title"/>
          </p:nvPr>
        </p:nvSpPr>
        <p:spPr>
          <a:xfrm>
            <a:off x="381000" y="315324"/>
            <a:ext cx="11513207" cy="13255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a:t>Many to Many</a:t>
            </a:r>
            <a:r>
              <a:rPr lang="en-US"/>
              <a:t/>
            </a:r>
            <a:br>
              <a:rPr lang="en-US"/>
            </a:br>
            <a:r>
              <a:rPr lang="en-US"/>
              <a:t>General Recommendations </a:t>
            </a:r>
            <a:endParaRPr u="sng"/>
          </a:p>
        </p:txBody>
      </p:sp>
      <p:sp>
        <p:nvSpPr>
          <p:cNvPr id="393" name="Google Shape;393;p38"/>
          <p:cNvSpPr txBox="1">
            <a:spLocks noGrp="1"/>
          </p:cNvSpPr>
          <p:nvPr>
            <p:ph type="body" idx="1"/>
          </p:nvPr>
        </p:nvSpPr>
        <p:spPr>
          <a:xfrm>
            <a:off x="178539" y="2469939"/>
            <a:ext cx="11599067" cy="3555994"/>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accent1"/>
              </a:buClr>
              <a:buSzPts val="2590"/>
              <a:buChar char="•"/>
            </a:pPr>
            <a:r>
              <a:rPr lang="en-US" sz="2590" dirty="0"/>
              <a:t> Depends on use case</a:t>
            </a:r>
            <a:endParaRPr dirty="0"/>
          </a:p>
          <a:p>
            <a:pPr marL="1149350" lvl="1" indent="-514350" algn="l" rtl="0">
              <a:lnSpc>
                <a:spcPct val="80000"/>
              </a:lnSpc>
              <a:spcBef>
                <a:spcPts val="500"/>
              </a:spcBef>
              <a:spcAft>
                <a:spcPts val="0"/>
              </a:spcAft>
              <a:buSzPts val="2220"/>
              <a:buFont typeface="Arial Black"/>
              <a:buAutoNum type="arabicPeriod"/>
            </a:pPr>
            <a:r>
              <a:rPr lang="en-US" sz="2220" dirty="0"/>
              <a:t>Address Book</a:t>
            </a:r>
            <a:endParaRPr dirty="0"/>
          </a:p>
          <a:p>
            <a:pPr marL="1606550" lvl="2" indent="-514350" algn="l" rtl="0">
              <a:lnSpc>
                <a:spcPct val="80000"/>
              </a:lnSpc>
              <a:spcBef>
                <a:spcPts val="500"/>
              </a:spcBef>
              <a:spcAft>
                <a:spcPts val="0"/>
              </a:spcAft>
              <a:buSzPts val="1850"/>
              <a:buChar char="•"/>
            </a:pPr>
            <a:r>
              <a:rPr lang="en-US" sz="1850" dirty="0"/>
              <a:t>Contact references groups</a:t>
            </a:r>
            <a:endParaRPr dirty="0"/>
          </a:p>
          <a:p>
            <a:pPr marL="1606550" lvl="2" indent="-514350" algn="l" rtl="0">
              <a:lnSpc>
                <a:spcPct val="80000"/>
              </a:lnSpc>
              <a:spcBef>
                <a:spcPts val="500"/>
              </a:spcBef>
              <a:spcAft>
                <a:spcPts val="0"/>
              </a:spcAft>
              <a:buSzPts val="1850"/>
              <a:buChar char="•"/>
            </a:pPr>
            <a:r>
              <a:rPr lang="en-US" sz="1850" dirty="0"/>
              <a:t>M:M relationships often composed of 1:Many in one direction &amp; 1:Few in the other </a:t>
            </a:r>
            <a:r>
              <a:rPr lang="en-US" sz="1850" b="1" dirty="0"/>
              <a:t>(hint: hold array on 1:Few </a:t>
            </a:r>
            <a:r>
              <a:rPr lang="en-US" sz="1850" b="1" dirty="0" smtClean="0"/>
              <a:t>side – which in this case is on ‘contacts’ – a contact is a member of a few groups)</a:t>
            </a:r>
            <a:endParaRPr b="1" dirty="0"/>
          </a:p>
          <a:p>
            <a:pPr marL="1149350" lvl="1" indent="-514350" algn="l" rtl="0">
              <a:lnSpc>
                <a:spcPct val="80000"/>
              </a:lnSpc>
              <a:spcBef>
                <a:spcPts val="500"/>
              </a:spcBef>
              <a:spcAft>
                <a:spcPts val="0"/>
              </a:spcAft>
              <a:buSzPts val="2220"/>
              <a:buFont typeface="Arial Black"/>
              <a:buAutoNum type="arabicPeriod"/>
            </a:pPr>
            <a:r>
              <a:rPr lang="en-US" sz="2220" dirty="0"/>
              <a:t>Corporate email groups</a:t>
            </a:r>
            <a:endParaRPr dirty="0"/>
          </a:p>
          <a:p>
            <a:pPr marL="1606550" lvl="2" indent="-514350" algn="l" rtl="0">
              <a:lnSpc>
                <a:spcPct val="80000"/>
              </a:lnSpc>
              <a:spcBef>
                <a:spcPts val="500"/>
              </a:spcBef>
              <a:spcAft>
                <a:spcPts val="0"/>
              </a:spcAft>
              <a:buSzPts val="1850"/>
              <a:buChar char="•"/>
            </a:pPr>
            <a:r>
              <a:rPr lang="en-US" sz="1850" dirty="0"/>
              <a:t>Group </a:t>
            </a:r>
            <a:r>
              <a:rPr lang="en-US" sz="1850" b="1" dirty="0"/>
              <a:t>embeds</a:t>
            </a:r>
            <a:r>
              <a:rPr lang="en-US" sz="1850" dirty="0"/>
              <a:t> contacts for performance</a:t>
            </a:r>
            <a:endParaRPr sz="1110" dirty="0"/>
          </a:p>
          <a:p>
            <a:pPr marL="692150" lvl="0" indent="-420369" algn="l" rtl="0">
              <a:lnSpc>
                <a:spcPct val="80000"/>
              </a:lnSpc>
              <a:spcBef>
                <a:spcPts val="1000"/>
              </a:spcBef>
              <a:spcAft>
                <a:spcPts val="0"/>
              </a:spcAft>
              <a:buSzPts val="1480"/>
              <a:buNone/>
            </a:pPr>
            <a:endParaRPr sz="1480" dirty="0"/>
          </a:p>
          <a:p>
            <a:pPr marL="692150" lvl="0" indent="-514350" algn="l" rtl="0">
              <a:lnSpc>
                <a:spcPct val="80000"/>
              </a:lnSpc>
              <a:spcBef>
                <a:spcPts val="1000"/>
              </a:spcBef>
              <a:spcAft>
                <a:spcPts val="0"/>
              </a:spcAft>
              <a:buSzPts val="2590"/>
              <a:buChar char="•"/>
            </a:pPr>
            <a:r>
              <a:rPr lang="en-US" sz="2590" dirty="0"/>
              <a:t>Exceptional cases</a:t>
            </a:r>
            <a:endParaRPr dirty="0"/>
          </a:p>
          <a:p>
            <a:pPr marL="1149350" lvl="1" indent="-514350" algn="l" rtl="0">
              <a:lnSpc>
                <a:spcPct val="80000"/>
              </a:lnSpc>
              <a:spcBef>
                <a:spcPts val="500"/>
              </a:spcBef>
              <a:spcAft>
                <a:spcPts val="0"/>
              </a:spcAft>
              <a:buSzPts val="2220"/>
              <a:buChar char="•"/>
            </a:pPr>
            <a:r>
              <a:rPr lang="en-US" sz="2220" dirty="0"/>
              <a:t>Pure raw throughput requirements (i.e. reduce disk seeks to bare minimum)</a:t>
            </a:r>
            <a:endParaRPr dirty="0"/>
          </a:p>
          <a:p>
            <a:pPr marL="1149350" lvl="1" indent="-514350" algn="l" rtl="0">
              <a:lnSpc>
                <a:spcPct val="80000"/>
              </a:lnSpc>
              <a:spcBef>
                <a:spcPts val="500"/>
              </a:spcBef>
              <a:spcAft>
                <a:spcPts val="0"/>
              </a:spcAft>
              <a:buSzPts val="2220"/>
              <a:buChar char="•"/>
            </a:pPr>
            <a:r>
              <a:rPr lang="en-US" sz="2220" dirty="0"/>
              <a:t>Avoiding Working Set exceeding RAM for performance</a:t>
            </a:r>
            <a:endParaRPr dirty="0"/>
          </a:p>
        </p:txBody>
      </p:sp>
      <p:sp>
        <p:nvSpPr>
          <p:cNvPr id="394" name="Google Shape;394;p38"/>
          <p:cNvSpPr/>
          <p:nvPr/>
        </p:nvSpPr>
        <p:spPr>
          <a:xfrm>
            <a:off x="6568504" y="1773904"/>
            <a:ext cx="5049610" cy="1376947"/>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5" name="Google Shape;395;p38"/>
          <p:cNvSpPr/>
          <p:nvPr/>
        </p:nvSpPr>
        <p:spPr>
          <a:xfrm>
            <a:off x="6715644" y="1904456"/>
            <a:ext cx="1888582"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group</a:t>
            </a:r>
            <a:endParaRPr sz="1800">
              <a:solidFill>
                <a:schemeClr val="lt1"/>
              </a:solidFill>
              <a:latin typeface="Arial"/>
              <a:ea typeface="Arial"/>
              <a:cs typeface="Arial"/>
              <a:sym typeface="Arial"/>
            </a:endParaRPr>
          </a:p>
        </p:txBody>
      </p:sp>
      <p:sp>
        <p:nvSpPr>
          <p:cNvPr id="396" name="Google Shape;396;p38"/>
          <p:cNvSpPr/>
          <p:nvPr/>
        </p:nvSpPr>
        <p:spPr>
          <a:xfrm>
            <a:off x="9599483" y="1904456"/>
            <a:ext cx="1861045"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Contact</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group_ids: [ ]</a:t>
            </a:r>
            <a:endParaRPr/>
          </a:p>
        </p:txBody>
      </p:sp>
      <p:cxnSp>
        <p:nvCxnSpPr>
          <p:cNvPr id="397" name="Google Shape;397;p38"/>
          <p:cNvCxnSpPr/>
          <p:nvPr/>
        </p:nvCxnSpPr>
        <p:spPr>
          <a:xfrm rot="10800000">
            <a:off x="8604227" y="2469939"/>
            <a:ext cx="967720" cy="0"/>
          </a:xfrm>
          <a:prstGeom prst="straightConnector1">
            <a:avLst/>
          </a:prstGeom>
          <a:noFill/>
          <a:ln w="76200" cap="flat" cmpd="sng">
            <a:solidFill>
              <a:srgbClr val="3366FF"/>
            </a:solidFill>
            <a:prstDash val="solid"/>
            <a:miter lim="800000"/>
            <a:headEnd type="none" w="sm" len="sm"/>
            <a:tailEnd type="none" w="sm" len="sm"/>
          </a:ln>
        </p:spPr>
      </p:cxnSp>
      <p:sp>
        <p:nvSpPr>
          <p:cNvPr id="398" name="Google Shape;398;p38"/>
          <p:cNvSpPr txBox="1"/>
          <p:nvPr/>
        </p:nvSpPr>
        <p:spPr>
          <a:xfrm>
            <a:off x="8604226" y="2469939"/>
            <a:ext cx="31432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
        <p:nvSpPr>
          <p:cNvPr id="399" name="Google Shape;399;p38"/>
          <p:cNvSpPr txBox="1"/>
          <p:nvPr/>
        </p:nvSpPr>
        <p:spPr>
          <a:xfrm>
            <a:off x="9289014" y="2469939"/>
            <a:ext cx="31432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481547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p:cNvSpPr txBox="1"/>
          <p:nvPr/>
        </p:nvSpPr>
        <p:spPr>
          <a:xfrm>
            <a:off x="2170056" y="5857451"/>
            <a:ext cx="7899400" cy="85248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accent1"/>
              </a:buClr>
              <a:buSzPts val="3509"/>
              <a:buFont typeface="PT Sans"/>
              <a:buNone/>
            </a:pPr>
            <a:r>
              <a:rPr lang="en-US" sz="3509" b="1" i="0" cap="none">
                <a:solidFill>
                  <a:schemeClr val="accent1"/>
                </a:solidFill>
                <a:latin typeface="PT Sans"/>
                <a:ea typeface="PT Sans"/>
                <a:cs typeface="PT Sans"/>
                <a:sym typeface="PT Sans"/>
              </a:rPr>
              <a:t>Then: Relational based</a:t>
            </a:r>
            <a:endParaRPr sz="1950" b="1" i="0" cap="none">
              <a:solidFill>
                <a:schemeClr val="accent1"/>
              </a:solidFill>
              <a:latin typeface="PT Sans"/>
              <a:ea typeface="PT Sans"/>
              <a:cs typeface="PT Sans"/>
              <a:sym typeface="PT Sans"/>
            </a:endParaRPr>
          </a:p>
        </p:txBody>
      </p:sp>
      <p:grpSp>
        <p:nvGrpSpPr>
          <p:cNvPr id="405" name="Google Shape;405;p39"/>
          <p:cNvGrpSpPr/>
          <p:nvPr/>
        </p:nvGrpSpPr>
        <p:grpSpPr>
          <a:xfrm>
            <a:off x="1524772" y="732475"/>
            <a:ext cx="8690628" cy="5081833"/>
            <a:chOff x="539708" y="655063"/>
            <a:chExt cx="7868069" cy="4435878"/>
          </a:xfrm>
        </p:grpSpPr>
        <p:sp>
          <p:nvSpPr>
            <p:cNvPr id="406" name="Google Shape;406;p39"/>
            <p:cNvSpPr/>
            <p:nvPr/>
          </p:nvSpPr>
          <p:spPr>
            <a:xfrm>
              <a:off x="3666687" y="2310319"/>
              <a:ext cx="1888582" cy="1724526"/>
            </a:xfrm>
            <a:prstGeom prst="rect">
              <a:avLst/>
            </a:prstGeom>
            <a:solidFill>
              <a:schemeClr val="accent1"/>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a:p>
              <a:pPr marL="0" marR="0" lvl="0" indent="0" algn="ctr" rtl="0">
                <a:spcBef>
                  <a:spcPts val="0"/>
                </a:spcBef>
                <a:spcAft>
                  <a:spcPts val="0"/>
                </a:spcAft>
                <a:buNone/>
              </a:pPr>
              <a:r>
                <a:rPr lang="en-US" sz="2800">
                  <a:solidFill>
                    <a:schemeClr val="lt1"/>
                  </a:solidFill>
                  <a:latin typeface="Arial"/>
                  <a:ea typeface="Arial"/>
                  <a:cs typeface="Arial"/>
                  <a:sym typeface="Arial"/>
                </a:rPr>
                <a:t>Contacts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company</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title</a:t>
              </a:r>
              <a:endParaRPr/>
            </a:p>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407" name="Google Shape;407;p39"/>
            <p:cNvSpPr/>
            <p:nvPr/>
          </p:nvSpPr>
          <p:spPr>
            <a:xfrm>
              <a:off x="6519195" y="668426"/>
              <a:ext cx="1888582" cy="1724525"/>
            </a:xfrm>
            <a:prstGeom prst="rect">
              <a:avLst/>
            </a:prstGeom>
            <a:solidFill>
              <a:schemeClr val="accent1"/>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Addresses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street</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city</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state</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zip_code</a:t>
              </a:r>
              <a:endParaRPr sz="1600">
                <a:solidFill>
                  <a:schemeClr val="lt1"/>
                </a:solidFill>
                <a:latin typeface="Arial"/>
                <a:ea typeface="Arial"/>
                <a:cs typeface="Arial"/>
                <a:sym typeface="Arial"/>
              </a:endParaRPr>
            </a:p>
          </p:txBody>
        </p:sp>
        <p:sp>
          <p:nvSpPr>
            <p:cNvPr id="408" name="Google Shape;408;p39"/>
            <p:cNvSpPr/>
            <p:nvPr/>
          </p:nvSpPr>
          <p:spPr>
            <a:xfrm>
              <a:off x="6519195" y="2615116"/>
              <a:ext cx="1888582" cy="1130966"/>
            </a:xfrm>
            <a:prstGeom prst="rect">
              <a:avLst/>
            </a:prstGeom>
            <a:solidFill>
              <a:schemeClr val="accent1"/>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Phones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number</a:t>
              </a:r>
              <a:endParaRPr/>
            </a:p>
          </p:txBody>
        </p:sp>
        <p:sp>
          <p:nvSpPr>
            <p:cNvPr id="409" name="Google Shape;409;p39"/>
            <p:cNvSpPr/>
            <p:nvPr/>
          </p:nvSpPr>
          <p:spPr>
            <a:xfrm>
              <a:off x="6519195" y="3943935"/>
              <a:ext cx="1888582" cy="1147006"/>
            </a:xfrm>
            <a:prstGeom prst="rect">
              <a:avLst/>
            </a:prstGeom>
            <a:solidFill>
              <a:schemeClr val="accent1"/>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Emails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address</a:t>
              </a:r>
              <a:endParaRPr/>
            </a:p>
          </p:txBody>
        </p:sp>
        <p:sp>
          <p:nvSpPr>
            <p:cNvPr id="410" name="Google Shape;410;p39"/>
            <p:cNvSpPr/>
            <p:nvPr/>
          </p:nvSpPr>
          <p:spPr>
            <a:xfrm>
              <a:off x="567244" y="2601753"/>
              <a:ext cx="2018631" cy="1130966"/>
            </a:xfrm>
            <a:prstGeom prst="rect">
              <a:avLst/>
            </a:prstGeom>
            <a:solidFill>
              <a:schemeClr val="accent1"/>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latin typeface="Arial"/>
                  <a:ea typeface="Arial"/>
                  <a:cs typeface="Arial"/>
                  <a:sym typeface="Arial"/>
                </a:rPr>
                <a:t>Thumbnails</a:t>
              </a:r>
              <a:endParaRPr sz="1800" dirty="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dirty="0" err="1">
                  <a:solidFill>
                    <a:schemeClr val="lt1"/>
                  </a:solidFill>
                  <a:latin typeface="Arial"/>
                  <a:ea typeface="Arial"/>
                  <a:cs typeface="Arial"/>
                  <a:sym typeface="Arial"/>
                </a:rPr>
                <a:t>mime_type</a:t>
              </a:r>
              <a:endParaRPr sz="1800" dirty="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Arial"/>
                  <a:ea typeface="Arial"/>
                  <a:cs typeface="Arial"/>
                  <a:sym typeface="Arial"/>
                </a:rPr>
                <a:t>data</a:t>
              </a:r>
              <a:endParaRPr dirty="0"/>
            </a:p>
          </p:txBody>
        </p:sp>
        <p:sp>
          <p:nvSpPr>
            <p:cNvPr id="411" name="Google Shape;411;p39"/>
            <p:cNvSpPr/>
            <p:nvPr/>
          </p:nvSpPr>
          <p:spPr>
            <a:xfrm>
              <a:off x="567244" y="3928150"/>
              <a:ext cx="2018631" cy="1130966"/>
            </a:xfrm>
            <a:prstGeom prst="rect">
              <a:avLst/>
            </a:prstGeom>
            <a:solidFill>
              <a:schemeClr val="accent1"/>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Portraits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mime_type</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data</a:t>
              </a:r>
              <a:endParaRPr/>
            </a:p>
          </p:txBody>
        </p:sp>
        <p:sp>
          <p:nvSpPr>
            <p:cNvPr id="412" name="Google Shape;412;p39"/>
            <p:cNvSpPr/>
            <p:nvPr/>
          </p:nvSpPr>
          <p:spPr>
            <a:xfrm>
              <a:off x="3666687" y="657731"/>
              <a:ext cx="1888582" cy="833936"/>
            </a:xfrm>
            <a:prstGeom prst="rect">
              <a:avLst/>
            </a:prstGeom>
            <a:solidFill>
              <a:schemeClr val="accent1"/>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Groups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p:txBody>
        </p:sp>
        <p:cxnSp>
          <p:nvCxnSpPr>
            <p:cNvPr id="413" name="Google Shape;413;p39"/>
            <p:cNvCxnSpPr>
              <a:stCxn id="406" idx="1"/>
              <a:endCxn id="410" idx="3"/>
            </p:cNvCxnSpPr>
            <p:nvPr/>
          </p:nvCxnSpPr>
          <p:spPr>
            <a:xfrm rot="10800000">
              <a:off x="2586087" y="3167482"/>
              <a:ext cx="1080600" cy="5100"/>
            </a:xfrm>
            <a:prstGeom prst="straightConnector1">
              <a:avLst/>
            </a:prstGeom>
            <a:noFill/>
            <a:ln w="76200" cap="flat" cmpd="sng">
              <a:solidFill>
                <a:srgbClr val="3366FF"/>
              </a:solidFill>
              <a:prstDash val="solid"/>
              <a:miter lim="800000"/>
              <a:headEnd type="none" w="sm" len="sm"/>
              <a:tailEnd type="none" w="sm" len="sm"/>
            </a:ln>
          </p:spPr>
        </p:cxnSp>
        <p:cxnSp>
          <p:nvCxnSpPr>
            <p:cNvPr id="414" name="Google Shape;414;p39"/>
            <p:cNvCxnSpPr>
              <a:stCxn id="408" idx="1"/>
              <a:endCxn id="406" idx="3"/>
            </p:cNvCxnSpPr>
            <p:nvPr/>
          </p:nvCxnSpPr>
          <p:spPr>
            <a:xfrm rot="10800000">
              <a:off x="5555295" y="3172499"/>
              <a:ext cx="963900" cy="8100"/>
            </a:xfrm>
            <a:prstGeom prst="straightConnector1">
              <a:avLst/>
            </a:prstGeom>
            <a:noFill/>
            <a:ln w="76200" cap="flat" cmpd="sng">
              <a:solidFill>
                <a:srgbClr val="3366FF"/>
              </a:solidFill>
              <a:prstDash val="solid"/>
              <a:miter lim="800000"/>
              <a:headEnd type="none" w="sm" len="sm"/>
              <a:tailEnd type="none" w="sm" len="sm"/>
            </a:ln>
          </p:spPr>
        </p:cxnSp>
        <p:cxnSp>
          <p:nvCxnSpPr>
            <p:cNvPr id="415" name="Google Shape;415;p39"/>
            <p:cNvCxnSpPr>
              <a:stCxn id="409" idx="1"/>
            </p:cNvCxnSpPr>
            <p:nvPr/>
          </p:nvCxnSpPr>
          <p:spPr>
            <a:xfrm rot="10800000">
              <a:off x="5557695" y="4021538"/>
              <a:ext cx="961500" cy="495900"/>
            </a:xfrm>
            <a:prstGeom prst="straightConnector1">
              <a:avLst/>
            </a:prstGeom>
            <a:noFill/>
            <a:ln w="76200" cap="flat" cmpd="sng">
              <a:solidFill>
                <a:srgbClr val="3366FF"/>
              </a:solidFill>
              <a:prstDash val="solid"/>
              <a:miter lim="800000"/>
              <a:headEnd type="none" w="sm" len="sm"/>
              <a:tailEnd type="none" w="sm" len="sm"/>
            </a:ln>
          </p:spPr>
        </p:cxnSp>
        <p:cxnSp>
          <p:nvCxnSpPr>
            <p:cNvPr id="416" name="Google Shape;416;p39"/>
            <p:cNvCxnSpPr>
              <a:endCxn id="411" idx="3"/>
            </p:cNvCxnSpPr>
            <p:nvPr/>
          </p:nvCxnSpPr>
          <p:spPr>
            <a:xfrm flipH="1">
              <a:off x="2585875" y="4021433"/>
              <a:ext cx="1080600" cy="472200"/>
            </a:xfrm>
            <a:prstGeom prst="straightConnector1">
              <a:avLst/>
            </a:prstGeom>
            <a:noFill/>
            <a:ln w="76200" cap="flat" cmpd="sng">
              <a:solidFill>
                <a:srgbClr val="3366FF"/>
              </a:solidFill>
              <a:prstDash val="solid"/>
              <a:miter lim="800000"/>
              <a:headEnd type="none" w="sm" len="sm"/>
              <a:tailEnd type="none" w="sm" len="sm"/>
            </a:ln>
          </p:spPr>
        </p:cxnSp>
        <p:cxnSp>
          <p:nvCxnSpPr>
            <p:cNvPr id="417" name="Google Shape;417;p39"/>
            <p:cNvCxnSpPr/>
            <p:nvPr/>
          </p:nvCxnSpPr>
          <p:spPr>
            <a:xfrm rot="10800000">
              <a:off x="2558339" y="1557425"/>
              <a:ext cx="1108348" cy="739526"/>
            </a:xfrm>
            <a:prstGeom prst="straightConnector1">
              <a:avLst/>
            </a:prstGeom>
            <a:noFill/>
            <a:ln w="76200" cap="flat" cmpd="sng">
              <a:solidFill>
                <a:srgbClr val="3366FF"/>
              </a:solidFill>
              <a:prstDash val="solid"/>
              <a:miter lim="800000"/>
              <a:headEnd type="none" w="sm" len="sm"/>
              <a:tailEnd type="none" w="sm" len="sm"/>
            </a:ln>
          </p:spPr>
        </p:cxnSp>
        <p:cxnSp>
          <p:nvCxnSpPr>
            <p:cNvPr id="418" name="Google Shape;418;p39"/>
            <p:cNvCxnSpPr>
              <a:stCxn id="406" idx="0"/>
              <a:endCxn id="412" idx="2"/>
            </p:cNvCxnSpPr>
            <p:nvPr/>
          </p:nvCxnSpPr>
          <p:spPr>
            <a:xfrm rot="10800000">
              <a:off x="4610978" y="1491619"/>
              <a:ext cx="0" cy="818700"/>
            </a:xfrm>
            <a:prstGeom prst="straightConnector1">
              <a:avLst/>
            </a:prstGeom>
            <a:noFill/>
            <a:ln w="76200" cap="flat" cmpd="sng">
              <a:solidFill>
                <a:srgbClr val="3366FF"/>
              </a:solidFill>
              <a:prstDash val="solid"/>
              <a:miter lim="800000"/>
              <a:headEnd type="none" w="sm" len="sm"/>
              <a:tailEnd type="none" w="sm" len="sm"/>
            </a:ln>
          </p:spPr>
        </p:cxnSp>
        <p:sp>
          <p:nvSpPr>
            <p:cNvPr id="419" name="Google Shape;419;p39"/>
            <p:cNvSpPr txBox="1"/>
            <p:nvPr/>
          </p:nvSpPr>
          <p:spPr>
            <a:xfrm>
              <a:off x="6179182" y="1729805"/>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420" name="Google Shape;420;p39"/>
            <p:cNvSpPr txBox="1"/>
            <p:nvPr/>
          </p:nvSpPr>
          <p:spPr>
            <a:xfrm>
              <a:off x="3369586" y="4082322"/>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421" name="Google Shape;421;p39"/>
            <p:cNvSpPr txBox="1"/>
            <p:nvPr/>
          </p:nvSpPr>
          <p:spPr>
            <a:xfrm>
              <a:off x="4610978" y="1491667"/>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422" name="Google Shape;422;p39"/>
            <p:cNvSpPr txBox="1"/>
            <p:nvPr/>
          </p:nvSpPr>
          <p:spPr>
            <a:xfrm>
              <a:off x="5555269" y="4076175"/>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423" name="Google Shape;423;p39"/>
            <p:cNvSpPr txBox="1"/>
            <p:nvPr/>
          </p:nvSpPr>
          <p:spPr>
            <a:xfrm>
              <a:off x="6208726" y="3167236"/>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424" name="Google Shape;424;p39"/>
            <p:cNvSpPr txBox="1"/>
            <p:nvPr/>
          </p:nvSpPr>
          <p:spPr>
            <a:xfrm>
              <a:off x="4610978" y="1927619"/>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425" name="Google Shape;425;p39"/>
            <p:cNvSpPr txBox="1"/>
            <p:nvPr/>
          </p:nvSpPr>
          <p:spPr>
            <a:xfrm>
              <a:off x="6179182" y="4445507"/>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426" name="Google Shape;426;p39"/>
            <p:cNvSpPr txBox="1"/>
            <p:nvPr/>
          </p:nvSpPr>
          <p:spPr>
            <a:xfrm>
              <a:off x="3356218" y="3155460"/>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427" name="Google Shape;427;p39"/>
            <p:cNvSpPr txBox="1"/>
            <p:nvPr/>
          </p:nvSpPr>
          <p:spPr>
            <a:xfrm>
              <a:off x="2587883" y="4396034"/>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428" name="Google Shape;428;p39"/>
            <p:cNvSpPr txBox="1"/>
            <p:nvPr/>
          </p:nvSpPr>
          <p:spPr>
            <a:xfrm>
              <a:off x="3356218" y="2224399"/>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429" name="Google Shape;429;p39"/>
            <p:cNvSpPr txBox="1"/>
            <p:nvPr/>
          </p:nvSpPr>
          <p:spPr>
            <a:xfrm>
              <a:off x="5555269" y="3159214"/>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430" name="Google Shape;430;p39"/>
            <p:cNvSpPr txBox="1"/>
            <p:nvPr/>
          </p:nvSpPr>
          <p:spPr>
            <a:xfrm>
              <a:off x="2587883" y="3153868"/>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431" name="Google Shape;431;p39"/>
            <p:cNvSpPr/>
            <p:nvPr/>
          </p:nvSpPr>
          <p:spPr>
            <a:xfrm>
              <a:off x="539708" y="655063"/>
              <a:ext cx="2018631" cy="1766073"/>
            </a:xfrm>
            <a:prstGeom prst="rect">
              <a:avLst/>
            </a:prstGeom>
            <a:solidFill>
              <a:schemeClr val="accent1"/>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Twitters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location</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web</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bio</a:t>
              </a:r>
              <a:endParaRPr/>
            </a:p>
          </p:txBody>
        </p:sp>
        <p:cxnSp>
          <p:nvCxnSpPr>
            <p:cNvPr id="432" name="Google Shape;432;p39"/>
            <p:cNvCxnSpPr>
              <a:stCxn id="407" idx="1"/>
            </p:cNvCxnSpPr>
            <p:nvPr/>
          </p:nvCxnSpPr>
          <p:spPr>
            <a:xfrm flipH="1">
              <a:off x="5557695" y="1530688"/>
              <a:ext cx="961500" cy="766200"/>
            </a:xfrm>
            <a:prstGeom prst="straightConnector1">
              <a:avLst/>
            </a:prstGeom>
            <a:noFill/>
            <a:ln w="76200" cap="flat" cmpd="sng">
              <a:solidFill>
                <a:srgbClr val="3366FF"/>
              </a:solidFill>
              <a:prstDash val="solid"/>
              <a:miter lim="800000"/>
              <a:headEnd type="none" w="sm" len="sm"/>
              <a:tailEnd type="none" w="sm" len="sm"/>
            </a:ln>
          </p:spPr>
        </p:cxnSp>
        <p:sp>
          <p:nvSpPr>
            <p:cNvPr id="433" name="Google Shape;433;p39"/>
            <p:cNvSpPr txBox="1"/>
            <p:nvPr/>
          </p:nvSpPr>
          <p:spPr>
            <a:xfrm>
              <a:off x="2558339" y="1716437"/>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434" name="Google Shape;434;p39"/>
            <p:cNvSpPr txBox="1"/>
            <p:nvPr/>
          </p:nvSpPr>
          <p:spPr>
            <a:xfrm>
              <a:off x="5557619" y="2214957"/>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946782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0"/>
          <p:cNvSpPr txBox="1"/>
          <p:nvPr/>
        </p:nvSpPr>
        <p:spPr>
          <a:xfrm>
            <a:off x="2170056" y="5857451"/>
            <a:ext cx="7899400" cy="85248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accent1"/>
              </a:buClr>
              <a:buSzPts val="3509"/>
              <a:buFont typeface="PT Sans"/>
              <a:buNone/>
            </a:pPr>
            <a:r>
              <a:rPr lang="en-US" sz="3509" b="1" i="0" cap="none">
                <a:solidFill>
                  <a:schemeClr val="accent1"/>
                </a:solidFill>
                <a:latin typeface="PT Sans"/>
                <a:ea typeface="PT Sans"/>
                <a:cs typeface="Devanagari MT" panose="02000500020000000000" pitchFamily="2" charset="0"/>
                <a:sym typeface="PT Sans"/>
              </a:rPr>
              <a:t>Now: Document based</a:t>
            </a:r>
            <a:endParaRPr sz="1950" b="1" i="0" cap="none">
              <a:solidFill>
                <a:schemeClr val="accent1"/>
              </a:solidFill>
              <a:latin typeface="PT Sans"/>
              <a:ea typeface="PT Sans"/>
              <a:cs typeface="Devanagari MT" panose="02000500020000000000" pitchFamily="2" charset="0"/>
              <a:sym typeface="PT Sans"/>
            </a:endParaRPr>
          </a:p>
        </p:txBody>
      </p:sp>
      <p:grpSp>
        <p:nvGrpSpPr>
          <p:cNvPr id="440" name="Google Shape;440;p40"/>
          <p:cNvGrpSpPr/>
          <p:nvPr/>
        </p:nvGrpSpPr>
        <p:grpSpPr>
          <a:xfrm>
            <a:off x="1831337" y="543037"/>
            <a:ext cx="8690628" cy="5364504"/>
            <a:chOff x="669757" y="660409"/>
            <a:chExt cx="7899400" cy="5101380"/>
          </a:xfrm>
        </p:grpSpPr>
        <p:sp>
          <p:nvSpPr>
            <p:cNvPr id="441" name="Google Shape;441;p40"/>
            <p:cNvSpPr/>
            <p:nvPr/>
          </p:nvSpPr>
          <p:spPr>
            <a:xfrm>
              <a:off x="2940621" y="660409"/>
              <a:ext cx="5628536" cy="5101380"/>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lt1"/>
                  </a:solidFill>
                  <a:sym typeface="Arial"/>
                </a:rPr>
                <a:t>Contacts</a:t>
              </a:r>
              <a:endParaRPr sz="1800">
                <a:solidFill>
                  <a:schemeClr val="lt1"/>
                </a:solidFill>
                <a:sym typeface="Arial"/>
              </a:endParaRPr>
            </a:p>
            <a:p>
              <a:pPr marL="742950" marR="0" lvl="1" indent="-285750" algn="l" rtl="0">
                <a:spcBef>
                  <a:spcPts val="0"/>
                </a:spcBef>
                <a:spcAft>
                  <a:spcPts val="0"/>
                </a:spcAft>
                <a:buClr>
                  <a:schemeClr val="lt1"/>
                </a:buClr>
                <a:buSzPts val="1800"/>
                <a:buFont typeface="Arial"/>
                <a:buChar char="•"/>
              </a:pPr>
              <a:r>
                <a:rPr lang="en-US" sz="1800" b="0" i="0" u="none" strike="noStrike" cap="none">
                  <a:solidFill>
                    <a:schemeClr val="lt1"/>
                  </a:solidFill>
                  <a:sym typeface="Arial"/>
                </a:rPr>
                <a:t>name</a:t>
              </a:r>
              <a:endParaRPr/>
            </a:p>
            <a:p>
              <a:pPr marL="742950" marR="0" lvl="1" indent="-285750" algn="l" rtl="0">
                <a:spcBef>
                  <a:spcPts val="0"/>
                </a:spcBef>
                <a:spcAft>
                  <a:spcPts val="0"/>
                </a:spcAft>
                <a:buClr>
                  <a:schemeClr val="lt1"/>
                </a:buClr>
                <a:buSzPts val="1800"/>
                <a:buFont typeface="Arial"/>
                <a:buChar char="•"/>
              </a:pPr>
              <a:r>
                <a:rPr lang="en-US" sz="1800" b="0" i="0" u="none" strike="noStrike" cap="none">
                  <a:solidFill>
                    <a:schemeClr val="lt1"/>
                  </a:solidFill>
                  <a:sym typeface="Arial"/>
                </a:rPr>
                <a:t>company</a:t>
              </a:r>
              <a:endParaRPr/>
            </a:p>
            <a:p>
              <a:pPr marL="742950" marR="0" lvl="1" indent="-285750" algn="l" rtl="0">
                <a:spcBef>
                  <a:spcPts val="0"/>
                </a:spcBef>
                <a:spcAft>
                  <a:spcPts val="0"/>
                </a:spcAft>
                <a:buClr>
                  <a:schemeClr val="lt1"/>
                </a:buClr>
                <a:buSzPts val="1800"/>
                <a:buFont typeface="Arial"/>
                <a:buChar char="•"/>
              </a:pPr>
              <a:r>
                <a:rPr lang="en-US" sz="1800" b="0" i="0" u="none" strike="noStrike" cap="none">
                  <a:solidFill>
                    <a:schemeClr val="lt1"/>
                  </a:solidFill>
                  <a:sym typeface="Arial"/>
                </a:rPr>
                <a:t>title</a:t>
              </a:r>
              <a:endParaRPr/>
            </a:p>
            <a:p>
              <a:pPr marL="742950" marR="0" lvl="1" indent="-285750" algn="l" rtl="0">
                <a:spcBef>
                  <a:spcPts val="0"/>
                </a:spcBef>
                <a:spcAft>
                  <a:spcPts val="0"/>
                </a:spcAft>
                <a:buClr>
                  <a:schemeClr val="lt1"/>
                </a:buClr>
                <a:buSzPts val="1800"/>
                <a:buFont typeface="Arial"/>
                <a:buChar char="•"/>
              </a:pPr>
              <a:r>
                <a:rPr lang="en-US" sz="1800" b="1" i="0" u="none" strike="noStrike" cap="none">
                  <a:solidFill>
                    <a:schemeClr val="lt1"/>
                  </a:solidFill>
                  <a:sym typeface="Arial"/>
                </a:rPr>
                <a:t>group_ids []</a:t>
              </a:r>
              <a:endParaRPr/>
            </a:p>
            <a:p>
              <a:pPr marL="742950" marR="0" lvl="1" indent="-285750" algn="l" rtl="0">
                <a:spcBef>
                  <a:spcPts val="0"/>
                </a:spcBef>
                <a:spcAft>
                  <a:spcPts val="0"/>
                </a:spcAft>
                <a:buClr>
                  <a:schemeClr val="lt1"/>
                </a:buClr>
                <a:buSzPts val="1800"/>
                <a:buFont typeface="Arial"/>
                <a:buChar char="•"/>
              </a:pPr>
              <a:r>
                <a:rPr lang="en-US" sz="1800" b="1" i="0" u="none" strike="noStrike" cap="none">
                  <a:solidFill>
                    <a:schemeClr val="lt1"/>
                  </a:solidFill>
                  <a:sym typeface="Arial"/>
                </a:rPr>
                <a:t>portrait_id</a:t>
              </a:r>
              <a:endParaRPr sz="1800" b="1" i="0" u="none" strike="noStrike" cap="none">
                <a:solidFill>
                  <a:schemeClr val="lt1"/>
                </a:solidFill>
                <a:sym typeface="Arial"/>
              </a:endParaRPr>
            </a:p>
            <a:p>
              <a:pPr marL="0" marR="0" lvl="0" indent="0" algn="ctr" rtl="0">
                <a:spcBef>
                  <a:spcPts val="0"/>
                </a:spcBef>
                <a:spcAft>
                  <a:spcPts val="0"/>
                </a:spcAft>
                <a:buNone/>
              </a:pPr>
              <a:endParaRPr sz="2800">
                <a:solidFill>
                  <a:schemeClr val="lt1"/>
                </a:solidFill>
                <a:sym typeface="Arial"/>
              </a:endParaRPr>
            </a:p>
          </p:txBody>
        </p:sp>
        <p:sp>
          <p:nvSpPr>
            <p:cNvPr id="442" name="Google Shape;442;p40"/>
            <p:cNvSpPr/>
            <p:nvPr/>
          </p:nvSpPr>
          <p:spPr>
            <a:xfrm>
              <a:off x="6190914" y="1216859"/>
              <a:ext cx="1888582" cy="1724525"/>
            </a:xfrm>
            <a:prstGeom prst="rect">
              <a:avLst/>
            </a:prstGeom>
            <a:solidFill>
              <a:srgbClr val="3366FF"/>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sym typeface="Arial"/>
                </a:rPr>
                <a:t>addresses</a:t>
              </a:r>
              <a:endParaRPr/>
            </a:p>
            <a:p>
              <a:pPr marL="285750" marR="0" lvl="0" indent="-285750" algn="l" rtl="0">
                <a:spcBef>
                  <a:spcPts val="0"/>
                </a:spcBef>
                <a:spcAft>
                  <a:spcPts val="0"/>
                </a:spcAft>
                <a:buClr>
                  <a:schemeClr val="lt1"/>
                </a:buClr>
                <a:buSzPts val="1400"/>
                <a:buFont typeface="Arial"/>
                <a:buChar char="•"/>
              </a:pPr>
              <a:r>
                <a:rPr lang="en-US" sz="1400">
                  <a:solidFill>
                    <a:schemeClr val="lt1"/>
                  </a:solidFill>
                  <a:sym typeface="Arial"/>
                </a:rPr>
                <a:t>type</a:t>
              </a:r>
              <a:endParaRPr/>
            </a:p>
            <a:p>
              <a:pPr marL="285750" marR="0" lvl="0" indent="-285750" algn="l" rtl="0">
                <a:spcBef>
                  <a:spcPts val="0"/>
                </a:spcBef>
                <a:spcAft>
                  <a:spcPts val="0"/>
                </a:spcAft>
                <a:buClr>
                  <a:schemeClr val="lt1"/>
                </a:buClr>
                <a:buSzPts val="1400"/>
                <a:buFont typeface="Arial"/>
                <a:buChar char="•"/>
              </a:pPr>
              <a:r>
                <a:rPr lang="en-US" sz="1400">
                  <a:solidFill>
                    <a:schemeClr val="lt1"/>
                  </a:solidFill>
                  <a:sym typeface="Arial"/>
                </a:rPr>
                <a:t>street</a:t>
              </a:r>
              <a:endParaRPr/>
            </a:p>
            <a:p>
              <a:pPr marL="285750" marR="0" lvl="0" indent="-285750" algn="l" rtl="0">
                <a:spcBef>
                  <a:spcPts val="0"/>
                </a:spcBef>
                <a:spcAft>
                  <a:spcPts val="0"/>
                </a:spcAft>
                <a:buClr>
                  <a:schemeClr val="lt1"/>
                </a:buClr>
                <a:buSzPts val="1400"/>
                <a:buFont typeface="Arial"/>
                <a:buChar char="•"/>
              </a:pPr>
              <a:r>
                <a:rPr lang="en-US" sz="1400">
                  <a:solidFill>
                    <a:schemeClr val="lt1"/>
                  </a:solidFill>
                  <a:sym typeface="Arial"/>
                </a:rPr>
                <a:t>city</a:t>
              </a:r>
              <a:endParaRPr/>
            </a:p>
            <a:p>
              <a:pPr marL="285750" marR="0" lvl="0" indent="-285750" algn="l" rtl="0">
                <a:spcBef>
                  <a:spcPts val="0"/>
                </a:spcBef>
                <a:spcAft>
                  <a:spcPts val="0"/>
                </a:spcAft>
                <a:buClr>
                  <a:schemeClr val="lt1"/>
                </a:buClr>
                <a:buSzPts val="1400"/>
                <a:buFont typeface="Arial"/>
                <a:buChar char="•"/>
              </a:pPr>
              <a:r>
                <a:rPr lang="en-US" sz="1400">
                  <a:solidFill>
                    <a:schemeClr val="lt1"/>
                  </a:solidFill>
                  <a:sym typeface="Arial"/>
                </a:rPr>
                <a:t>state</a:t>
              </a:r>
              <a:endParaRPr/>
            </a:p>
            <a:p>
              <a:pPr marL="285750" marR="0" lvl="0" indent="-285750" algn="l" rtl="0">
                <a:spcBef>
                  <a:spcPts val="0"/>
                </a:spcBef>
                <a:spcAft>
                  <a:spcPts val="0"/>
                </a:spcAft>
                <a:buClr>
                  <a:schemeClr val="lt1"/>
                </a:buClr>
                <a:buSzPts val="1400"/>
                <a:buFont typeface="Arial"/>
                <a:buChar char="•"/>
              </a:pPr>
              <a:r>
                <a:rPr lang="en-US" sz="1400">
                  <a:solidFill>
                    <a:schemeClr val="lt1"/>
                  </a:solidFill>
                  <a:sym typeface="Arial"/>
                </a:rPr>
                <a:t>zip_code</a:t>
              </a:r>
              <a:endParaRPr sz="1400">
                <a:solidFill>
                  <a:schemeClr val="lt1"/>
                </a:solidFill>
                <a:sym typeface="Arial"/>
              </a:endParaRPr>
            </a:p>
          </p:txBody>
        </p:sp>
        <p:sp>
          <p:nvSpPr>
            <p:cNvPr id="443" name="Google Shape;443;p40"/>
            <p:cNvSpPr/>
            <p:nvPr/>
          </p:nvSpPr>
          <p:spPr>
            <a:xfrm>
              <a:off x="6190914" y="3127477"/>
              <a:ext cx="1888582" cy="1130966"/>
            </a:xfrm>
            <a:prstGeom prst="rect">
              <a:avLst/>
            </a:prstGeom>
            <a:solidFill>
              <a:srgbClr val="3366FF"/>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sym typeface="Arial"/>
                </a:rPr>
                <a:t>phones</a:t>
              </a:r>
              <a:endParaRPr sz="1800">
                <a:solidFill>
                  <a:schemeClr val="lt1"/>
                </a:solidFil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type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number</a:t>
              </a:r>
              <a:endParaRPr/>
            </a:p>
          </p:txBody>
        </p:sp>
        <p:sp>
          <p:nvSpPr>
            <p:cNvPr id="444" name="Google Shape;444;p40"/>
            <p:cNvSpPr/>
            <p:nvPr/>
          </p:nvSpPr>
          <p:spPr>
            <a:xfrm>
              <a:off x="6190914" y="4448185"/>
              <a:ext cx="1888582" cy="1147006"/>
            </a:xfrm>
            <a:prstGeom prst="rect">
              <a:avLst/>
            </a:prstGeom>
            <a:solidFill>
              <a:srgbClr val="3366FF"/>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sym typeface="Arial"/>
                </a:rPr>
                <a:t>emails</a:t>
              </a:r>
              <a:endParaRPr sz="1800">
                <a:solidFill>
                  <a:schemeClr val="lt1"/>
                </a:solidFil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type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address</a:t>
              </a:r>
              <a:endParaRPr/>
            </a:p>
          </p:txBody>
        </p:sp>
        <p:sp>
          <p:nvSpPr>
            <p:cNvPr id="445" name="Google Shape;445;p40"/>
            <p:cNvSpPr/>
            <p:nvPr/>
          </p:nvSpPr>
          <p:spPr>
            <a:xfrm>
              <a:off x="3400550" y="4461043"/>
              <a:ext cx="2018631" cy="1130966"/>
            </a:xfrm>
            <a:prstGeom prst="rect">
              <a:avLst/>
            </a:prstGeom>
            <a:solidFill>
              <a:srgbClr val="3366FF"/>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sym typeface="Arial"/>
                </a:rPr>
                <a:t>thumbnail</a:t>
              </a:r>
              <a:endParaRPr sz="1800">
                <a:solidFill>
                  <a:schemeClr val="lt1"/>
                </a:solidFil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mime_type</a:t>
              </a:r>
              <a:endParaRPr sz="1800">
                <a:solidFill>
                  <a:schemeClr val="lt1"/>
                </a:solidFil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data</a:t>
              </a:r>
              <a:endParaRPr/>
            </a:p>
          </p:txBody>
        </p:sp>
        <p:sp>
          <p:nvSpPr>
            <p:cNvPr id="446" name="Google Shape;446;p40"/>
            <p:cNvSpPr/>
            <p:nvPr/>
          </p:nvSpPr>
          <p:spPr>
            <a:xfrm>
              <a:off x="669757" y="4630823"/>
              <a:ext cx="2018631"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sym typeface="Arial"/>
                </a:rPr>
                <a:t>Portraits</a:t>
              </a:r>
              <a:endParaRPr sz="1800">
                <a:solidFill>
                  <a:schemeClr val="lt1"/>
                </a:solidFil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mime_type</a:t>
              </a:r>
              <a:endParaRPr sz="1800">
                <a:solidFill>
                  <a:schemeClr val="lt1"/>
                </a:solidFil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data</a:t>
              </a:r>
              <a:endParaRPr/>
            </a:p>
          </p:txBody>
        </p:sp>
        <p:sp>
          <p:nvSpPr>
            <p:cNvPr id="447" name="Google Shape;447;p40"/>
            <p:cNvSpPr/>
            <p:nvPr/>
          </p:nvSpPr>
          <p:spPr>
            <a:xfrm>
              <a:off x="669757" y="660409"/>
              <a:ext cx="1888582" cy="83393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sym typeface="Arial"/>
                </a:rPr>
                <a:t>Groups</a:t>
              </a:r>
              <a:endParaRPr sz="1800">
                <a:solidFill>
                  <a:schemeClr val="lt1"/>
                </a:solidFil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name</a:t>
              </a:r>
              <a:endParaRPr/>
            </a:p>
          </p:txBody>
        </p:sp>
        <p:cxnSp>
          <p:nvCxnSpPr>
            <p:cNvPr id="448" name="Google Shape;448;p40"/>
            <p:cNvCxnSpPr>
              <a:endCxn id="447" idx="2"/>
            </p:cNvCxnSpPr>
            <p:nvPr/>
          </p:nvCxnSpPr>
          <p:spPr>
            <a:xfrm rot="10800000">
              <a:off x="1614048" y="1494345"/>
              <a:ext cx="1326600" cy="1124400"/>
            </a:xfrm>
            <a:prstGeom prst="straightConnector1">
              <a:avLst/>
            </a:prstGeom>
            <a:noFill/>
            <a:ln w="76200" cap="flat" cmpd="sng">
              <a:solidFill>
                <a:srgbClr val="3366FF"/>
              </a:solidFill>
              <a:prstDash val="solid"/>
              <a:miter lim="800000"/>
              <a:headEnd type="none" w="sm" len="sm"/>
              <a:tailEnd type="none" w="sm" len="sm"/>
            </a:ln>
          </p:spPr>
        </p:cxnSp>
        <p:cxnSp>
          <p:nvCxnSpPr>
            <p:cNvPr id="449" name="Google Shape;449;p40"/>
            <p:cNvCxnSpPr>
              <a:stCxn id="446" idx="0"/>
            </p:cNvCxnSpPr>
            <p:nvPr/>
          </p:nvCxnSpPr>
          <p:spPr>
            <a:xfrm rot="10800000" flipH="1">
              <a:off x="1679073" y="3553523"/>
              <a:ext cx="1261500" cy="1077300"/>
            </a:xfrm>
            <a:prstGeom prst="straightConnector1">
              <a:avLst/>
            </a:prstGeom>
            <a:noFill/>
            <a:ln w="76200" cap="flat" cmpd="sng">
              <a:solidFill>
                <a:srgbClr val="3366FF"/>
              </a:solidFill>
              <a:prstDash val="solid"/>
              <a:miter lim="800000"/>
              <a:headEnd type="none" w="sm" len="sm"/>
              <a:tailEnd type="none" w="sm" len="sm"/>
            </a:ln>
          </p:spPr>
        </p:cxnSp>
        <p:sp>
          <p:nvSpPr>
            <p:cNvPr id="450" name="Google Shape;450;p40"/>
            <p:cNvSpPr txBox="1"/>
            <p:nvPr/>
          </p:nvSpPr>
          <p:spPr>
            <a:xfrm>
              <a:off x="1396006" y="1494345"/>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sym typeface="Arial"/>
                </a:rPr>
                <a:t>N</a:t>
              </a:r>
              <a:endParaRPr/>
            </a:p>
          </p:txBody>
        </p:sp>
        <p:sp>
          <p:nvSpPr>
            <p:cNvPr id="451" name="Google Shape;451;p40"/>
            <p:cNvSpPr txBox="1"/>
            <p:nvPr/>
          </p:nvSpPr>
          <p:spPr>
            <a:xfrm>
              <a:off x="2646048" y="3184250"/>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sym typeface="Arial"/>
                </a:rPr>
                <a:t>1</a:t>
              </a:r>
              <a:endParaRPr sz="1800">
                <a:solidFill>
                  <a:schemeClr val="dk1"/>
                </a:solidFill>
                <a:sym typeface="Arial"/>
              </a:endParaRPr>
            </a:p>
          </p:txBody>
        </p:sp>
        <p:sp>
          <p:nvSpPr>
            <p:cNvPr id="452" name="Google Shape;452;p40"/>
            <p:cNvSpPr txBox="1"/>
            <p:nvPr/>
          </p:nvSpPr>
          <p:spPr>
            <a:xfrm>
              <a:off x="2600608" y="2572052"/>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sym typeface="Arial"/>
                </a:rPr>
                <a:t>N</a:t>
              </a:r>
              <a:endParaRPr/>
            </a:p>
          </p:txBody>
        </p:sp>
        <p:sp>
          <p:nvSpPr>
            <p:cNvPr id="453" name="Google Shape;453;p40"/>
            <p:cNvSpPr txBox="1"/>
            <p:nvPr/>
          </p:nvSpPr>
          <p:spPr>
            <a:xfrm>
              <a:off x="1458813" y="4276377"/>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sym typeface="Arial"/>
                </a:rPr>
                <a:t>1</a:t>
              </a:r>
              <a:endParaRPr sz="1800">
                <a:solidFill>
                  <a:schemeClr val="dk1"/>
                </a:solidFill>
                <a:sym typeface="Arial"/>
              </a:endParaRPr>
            </a:p>
          </p:txBody>
        </p:sp>
        <p:sp>
          <p:nvSpPr>
            <p:cNvPr id="454" name="Google Shape;454;p40"/>
            <p:cNvSpPr/>
            <p:nvPr/>
          </p:nvSpPr>
          <p:spPr>
            <a:xfrm>
              <a:off x="3400550" y="2669244"/>
              <a:ext cx="2018631" cy="1586337"/>
            </a:xfrm>
            <a:prstGeom prst="rect">
              <a:avLst/>
            </a:prstGeom>
            <a:solidFill>
              <a:srgbClr val="3366FF"/>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sym typeface="Arial"/>
                </a:rPr>
                <a:t>twitter</a:t>
              </a:r>
              <a:endParaRPr sz="1800">
                <a:solidFill>
                  <a:schemeClr val="lt1"/>
                </a:solidFil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name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location</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web</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sym typeface="Arial"/>
                </a:rPr>
                <a:t>bio</a:t>
              </a:r>
              <a:endParaRPr/>
            </a:p>
          </p:txBody>
        </p:sp>
        <p:sp>
          <p:nvSpPr>
            <p:cNvPr id="455" name="Google Shape;455;p40"/>
            <p:cNvSpPr txBox="1"/>
            <p:nvPr/>
          </p:nvSpPr>
          <p:spPr>
            <a:xfrm>
              <a:off x="7792955" y="1186964"/>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sym typeface="Arial"/>
                </a:rPr>
                <a:t>N</a:t>
              </a:r>
              <a:endParaRPr/>
            </a:p>
          </p:txBody>
        </p:sp>
        <p:sp>
          <p:nvSpPr>
            <p:cNvPr id="456" name="Google Shape;456;p40"/>
            <p:cNvSpPr txBox="1"/>
            <p:nvPr/>
          </p:nvSpPr>
          <p:spPr>
            <a:xfrm>
              <a:off x="7792955" y="3124459"/>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sym typeface="Arial"/>
                </a:rPr>
                <a:t>N</a:t>
              </a:r>
              <a:endParaRPr/>
            </a:p>
          </p:txBody>
        </p:sp>
        <p:sp>
          <p:nvSpPr>
            <p:cNvPr id="457" name="Google Shape;457;p40"/>
            <p:cNvSpPr txBox="1"/>
            <p:nvPr/>
          </p:nvSpPr>
          <p:spPr>
            <a:xfrm>
              <a:off x="7778754" y="4416200"/>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sym typeface="Arial"/>
                </a:rPr>
                <a:t>N</a:t>
              </a:r>
              <a:endParaRPr/>
            </a:p>
          </p:txBody>
        </p:sp>
        <p:sp>
          <p:nvSpPr>
            <p:cNvPr id="458" name="Google Shape;458;p40"/>
            <p:cNvSpPr txBox="1"/>
            <p:nvPr/>
          </p:nvSpPr>
          <p:spPr>
            <a:xfrm>
              <a:off x="5148816" y="2650742"/>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sym typeface="Arial"/>
                </a:rPr>
                <a:t>1</a:t>
              </a:r>
              <a:endParaRPr sz="1800">
                <a:solidFill>
                  <a:schemeClr val="dk1"/>
                </a:solidFill>
                <a:sym typeface="Arial"/>
              </a:endParaRPr>
            </a:p>
          </p:txBody>
        </p:sp>
        <p:sp>
          <p:nvSpPr>
            <p:cNvPr id="459" name="Google Shape;459;p40"/>
            <p:cNvSpPr txBox="1"/>
            <p:nvPr/>
          </p:nvSpPr>
          <p:spPr>
            <a:xfrm>
              <a:off x="5148816" y="4446095"/>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sym typeface="Arial"/>
                </a:rPr>
                <a:t>1</a:t>
              </a:r>
              <a:endParaRPr sz="1800">
                <a:solidFill>
                  <a:schemeClr val="dk1"/>
                </a:solidFill>
                <a:sym typeface="Arial"/>
              </a:endParaRPr>
            </a:p>
          </p:txBody>
        </p:sp>
      </p:grpSp>
    </p:spTree>
    <p:extLst>
      <p:ext uri="{BB962C8B-B14F-4D97-AF65-F5344CB8AC3E}">
        <p14:creationId xmlns:p14="http://schemas.microsoft.com/office/powerpoint/2010/main" val="203350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F2FB66-3E16-4A45-BC88-6C3C592BC842}"/>
              </a:ext>
            </a:extLst>
          </p:cNvPr>
          <p:cNvSpPr>
            <a:spLocks noGrp="1"/>
          </p:cNvSpPr>
          <p:nvPr>
            <p:ph type="ctrTitle"/>
          </p:nvPr>
        </p:nvSpPr>
        <p:spPr>
          <a:xfrm>
            <a:off x="899464" y="1778597"/>
            <a:ext cx="10236726" cy="3808095"/>
          </a:xfrm>
        </p:spPr>
        <p:txBody>
          <a:bodyPr/>
          <a:lstStyle/>
          <a:p>
            <a:r>
              <a:rPr lang="en-US" sz="4800" dirty="0"/>
              <a:t>Part 2</a:t>
            </a:r>
            <a:r>
              <a:rPr lang="en-US" sz="4800" dirty="0" smtClean="0"/>
              <a:t>: A Document Modeling Methodology</a:t>
            </a:r>
            <a:r>
              <a:rPr lang="en-US" sz="4800" dirty="0"/>
              <a:t/>
            </a:r>
            <a:br>
              <a:rPr lang="en-US" sz="4800" dirty="0"/>
            </a:br>
            <a:endParaRPr lang="en-US" sz="4800" dirty="0"/>
          </a:p>
        </p:txBody>
      </p:sp>
    </p:spTree>
    <p:extLst>
      <p:ext uri="{BB962C8B-B14F-4D97-AF65-F5344CB8AC3E}">
        <p14:creationId xmlns:p14="http://schemas.microsoft.com/office/powerpoint/2010/main" val="3023011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4D773C8E-33D2-204E-8B15-F91F2424835C}"/>
              </a:ext>
            </a:extLst>
          </p:cNvPr>
          <p:cNvPicPr>
            <a:picLocks noChangeAspect="1"/>
          </p:cNvPicPr>
          <p:nvPr/>
        </p:nvPicPr>
        <p:blipFill>
          <a:blip r:embed="rId2"/>
          <a:stretch>
            <a:fillRect/>
          </a:stretch>
        </p:blipFill>
        <p:spPr>
          <a:xfrm>
            <a:off x="160418" y="980425"/>
            <a:ext cx="11871163" cy="5267272"/>
          </a:xfrm>
          <a:prstGeom prst="rect">
            <a:avLst/>
          </a:prstGeom>
        </p:spPr>
      </p:pic>
      <p:sp>
        <p:nvSpPr>
          <p:cNvPr id="10" name="Title 1">
            <a:extLst>
              <a:ext uri="{FF2B5EF4-FFF2-40B4-BE49-F238E27FC236}">
                <a16:creationId xmlns:a16="http://schemas.microsoft.com/office/drawing/2014/main" xmlns="" id="{931A282B-A44C-B541-84A2-B63B2C82B064}"/>
              </a:ext>
            </a:extLst>
          </p:cNvPr>
          <p:cNvSpPr>
            <a:spLocks noGrp="1"/>
          </p:cNvSpPr>
          <p:nvPr>
            <p:ph type="title"/>
          </p:nvPr>
        </p:nvSpPr>
        <p:spPr>
          <a:xfrm>
            <a:off x="380999" y="-87423"/>
            <a:ext cx="11430000" cy="1233488"/>
          </a:xfrm>
        </p:spPr>
        <p:txBody>
          <a:bodyPr/>
          <a:lstStyle/>
          <a:p>
            <a:r>
              <a:rPr lang="en-US" dirty="0">
                <a:solidFill>
                  <a:schemeClr val="accent1"/>
                </a:solidFill>
              </a:rPr>
              <a:t>JSON Document</a:t>
            </a:r>
            <a:r>
              <a:rPr lang="zh-CN" altLang="en-US" dirty="0">
                <a:solidFill>
                  <a:schemeClr val="accent1"/>
                </a:solidFill>
              </a:rPr>
              <a:t> </a:t>
            </a:r>
            <a:r>
              <a:rPr lang="en-US" altLang="zh-CN" dirty="0">
                <a:solidFill>
                  <a:schemeClr val="accent1"/>
                </a:solidFill>
              </a:rPr>
              <a:t>Model</a:t>
            </a:r>
            <a:r>
              <a:rPr lang="zh-CN" altLang="en-US" dirty="0">
                <a:solidFill>
                  <a:schemeClr val="accent1"/>
                </a:solidFill>
              </a:rPr>
              <a:t> </a:t>
            </a:r>
            <a:r>
              <a:rPr lang="en-US" altLang="zh-CN" dirty="0">
                <a:solidFill>
                  <a:schemeClr val="accent1"/>
                </a:solidFill>
              </a:rPr>
              <a:t>Overview</a:t>
            </a:r>
            <a:r>
              <a:rPr lang="en-US" dirty="0">
                <a:solidFill>
                  <a:schemeClr val="accent1"/>
                </a:solidFill>
              </a:rPr>
              <a:t> </a:t>
            </a:r>
          </a:p>
        </p:txBody>
      </p:sp>
    </p:spTree>
    <p:extLst>
      <p:ext uri="{BB962C8B-B14F-4D97-AF65-F5344CB8AC3E}">
        <p14:creationId xmlns:p14="http://schemas.microsoft.com/office/powerpoint/2010/main" val="2143488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37"/>
          <p:cNvSpPr txBox="1">
            <a:spLocks noGrp="1"/>
          </p:cNvSpPr>
          <p:nvPr>
            <p:ph type="title"/>
          </p:nvPr>
        </p:nvSpPr>
        <p:spPr>
          <a:xfrm>
            <a:off x="381000" y="365125"/>
            <a:ext cx="11430000" cy="1188720"/>
          </a:xfrm>
          <a:prstGeom prst="rect">
            <a:avLst/>
          </a:prstGeom>
          <a:noFill/>
          <a:ln>
            <a:noFill/>
          </a:ln>
        </p:spPr>
        <p:txBody>
          <a:bodyPr spcFirstLastPara="1" wrap="square" lIns="91425" tIns="45700" rIns="91425" bIns="45700" anchor="t" anchorCtr="0">
            <a:noAutofit/>
          </a:bodyPr>
          <a:lstStyle/>
          <a:p>
            <a:pPr lvl="0">
              <a:lnSpc>
                <a:spcPct val="121052"/>
              </a:lnSpc>
              <a:buSzPts val="3800"/>
            </a:pPr>
            <a:r>
              <a:rPr lang="en-US" dirty="0" smtClean="0"/>
              <a:t>Sections</a:t>
            </a:r>
            <a:endParaRPr dirty="0"/>
          </a:p>
        </p:txBody>
      </p:sp>
      <p:sp>
        <p:nvSpPr>
          <p:cNvPr id="5" name="Text Placeholder 4"/>
          <p:cNvSpPr>
            <a:spLocks noGrp="1"/>
          </p:cNvSpPr>
          <p:nvPr>
            <p:ph type="body" idx="1"/>
          </p:nvPr>
        </p:nvSpPr>
        <p:spPr>
          <a:xfrm>
            <a:off x="1034140" y="1386780"/>
            <a:ext cx="9821093" cy="4377295"/>
          </a:xfrm>
        </p:spPr>
        <p:txBody>
          <a:bodyPr/>
          <a:lstStyle/>
          <a:p>
            <a:r>
              <a:rPr lang="fr-FR" dirty="0"/>
              <a:t>Part 1: </a:t>
            </a:r>
            <a:r>
              <a:rPr lang="fr-FR" dirty="0" err="1"/>
              <a:t>Comparing</a:t>
            </a:r>
            <a:r>
              <a:rPr lang="fr-FR" dirty="0"/>
              <a:t> </a:t>
            </a:r>
            <a:r>
              <a:rPr lang="fr-FR" dirty="0" err="1"/>
              <a:t>Relational</a:t>
            </a:r>
            <a:r>
              <a:rPr lang="fr-FR" dirty="0"/>
              <a:t> &amp; Document </a:t>
            </a:r>
            <a:r>
              <a:rPr lang="fr-FR" dirty="0" err="1" smtClean="0"/>
              <a:t>Models</a:t>
            </a:r>
            <a:endParaRPr lang="fr-FR" dirty="0" smtClean="0"/>
          </a:p>
          <a:p>
            <a:endParaRPr lang="fr-FR" dirty="0"/>
          </a:p>
          <a:p>
            <a:r>
              <a:rPr lang="fr-FR" dirty="0"/>
              <a:t>Part 2: </a:t>
            </a:r>
            <a:r>
              <a:rPr lang="fr-FR" dirty="0" smtClean="0"/>
              <a:t>A Document </a:t>
            </a:r>
            <a:r>
              <a:rPr lang="fr-FR" dirty="0" err="1"/>
              <a:t>Modeling</a:t>
            </a:r>
            <a:r>
              <a:rPr lang="fr-FR" dirty="0"/>
              <a:t> </a:t>
            </a:r>
            <a:r>
              <a:rPr lang="fr-FR" dirty="0" err="1" smtClean="0"/>
              <a:t>Methodology</a:t>
            </a:r>
            <a:endParaRPr lang="fr-FR" dirty="0" smtClean="0"/>
          </a:p>
          <a:p>
            <a:endParaRPr lang="fr-FR" dirty="0" smtClean="0"/>
          </a:p>
          <a:p>
            <a:r>
              <a:rPr lang="fr-FR" dirty="0"/>
              <a:t>Part 3: </a:t>
            </a:r>
            <a:r>
              <a:rPr lang="fr-FR" dirty="0" smtClean="0"/>
              <a:t>Document </a:t>
            </a:r>
            <a:r>
              <a:rPr lang="fr-FR" dirty="0" err="1"/>
              <a:t>Modeling</a:t>
            </a:r>
            <a:r>
              <a:rPr lang="fr-FR" dirty="0"/>
              <a:t> </a:t>
            </a:r>
            <a:r>
              <a:rPr lang="fr-FR" dirty="0" smtClean="0"/>
              <a:t>Design </a:t>
            </a:r>
            <a:r>
              <a:rPr lang="fr-FR" dirty="0"/>
              <a:t>Patterns</a:t>
            </a:r>
          </a:p>
          <a:p>
            <a:endParaRPr lang="fr-FR" dirty="0" smtClean="0"/>
          </a:p>
          <a:p>
            <a:r>
              <a:rPr lang="en-GB" dirty="0"/>
              <a:t>Part 4: Time-Series Data Modelling</a:t>
            </a:r>
          </a:p>
        </p:txBody>
      </p:sp>
    </p:spTree>
    <p:extLst>
      <p:ext uri="{BB962C8B-B14F-4D97-AF65-F5344CB8AC3E}">
        <p14:creationId xmlns:p14="http://schemas.microsoft.com/office/powerpoint/2010/main" val="3513621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2">
            <a:extLst>
              <a:ext uri="{FF2B5EF4-FFF2-40B4-BE49-F238E27FC236}">
                <a16:creationId xmlns:a16="http://schemas.microsoft.com/office/drawing/2014/main" xmlns="" id="{A77105C7-A49B-B24F-B8DA-0ED92B9F1746}"/>
              </a:ext>
            </a:extLst>
          </p:cNvPr>
          <p:cNvPicPr>
            <a:picLocks noChangeAspect="1"/>
          </p:cNvPicPr>
          <p:nvPr/>
        </p:nvPicPr>
        <p:blipFill>
          <a:blip r:embed="rId2"/>
          <a:stretch>
            <a:fillRect/>
          </a:stretch>
        </p:blipFill>
        <p:spPr>
          <a:xfrm>
            <a:off x="407986" y="2248074"/>
            <a:ext cx="5688013" cy="3228331"/>
          </a:xfrm>
          <a:prstGeom prst="rect">
            <a:avLst/>
          </a:prstGeom>
          <a:noFill/>
          <a:ln>
            <a:noFill/>
          </a:ln>
        </p:spPr>
      </p:pic>
      <p:sp>
        <p:nvSpPr>
          <p:cNvPr id="14" name="Title 1">
            <a:extLst>
              <a:ext uri="{FF2B5EF4-FFF2-40B4-BE49-F238E27FC236}">
                <a16:creationId xmlns:a16="http://schemas.microsoft.com/office/drawing/2014/main" xmlns="" id="{1B97891D-8EA4-D549-8609-7FCEE4B0B7CE}"/>
              </a:ext>
            </a:extLst>
          </p:cNvPr>
          <p:cNvSpPr>
            <a:spLocks noGrp="1"/>
          </p:cNvSpPr>
          <p:nvPr>
            <p:ph type="title"/>
          </p:nvPr>
        </p:nvSpPr>
        <p:spPr>
          <a:xfrm>
            <a:off x="380999" y="-87423"/>
            <a:ext cx="11430000" cy="1233488"/>
          </a:xfrm>
        </p:spPr>
        <p:txBody>
          <a:bodyPr/>
          <a:lstStyle/>
          <a:p>
            <a:r>
              <a:rPr lang="en-US" dirty="0">
                <a:solidFill>
                  <a:schemeClr val="accent1"/>
                </a:solidFill>
              </a:rPr>
              <a:t>Thinking in Documents</a:t>
            </a:r>
          </a:p>
        </p:txBody>
      </p:sp>
      <p:sp>
        <p:nvSpPr>
          <p:cNvPr id="15" name="Content Placeholder 14">
            <a:extLst>
              <a:ext uri="{FF2B5EF4-FFF2-40B4-BE49-F238E27FC236}">
                <a16:creationId xmlns:a16="http://schemas.microsoft.com/office/drawing/2014/main" xmlns="" id="{09E71EB1-49D5-D04E-8D2B-57A3E1C0198D}"/>
              </a:ext>
            </a:extLst>
          </p:cNvPr>
          <p:cNvSpPr txBox="1">
            <a:spLocks/>
          </p:cNvSpPr>
          <p:nvPr/>
        </p:nvSpPr>
        <p:spPr>
          <a:xfrm>
            <a:off x="6810786" y="2353810"/>
            <a:ext cx="5689600" cy="43497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b="1" dirty="0">
                <a:solidFill>
                  <a:schemeClr val="accent1"/>
                </a:solidFill>
              </a:rPr>
              <a:t>Polymorphism</a:t>
            </a:r>
          </a:p>
          <a:p>
            <a:pPr lvl="2"/>
            <a:r>
              <a:rPr lang="en-US" dirty="0"/>
              <a:t>different documents may contain different fields</a:t>
            </a:r>
          </a:p>
          <a:p>
            <a:pPr lvl="1"/>
            <a:endParaRPr lang="en-US" b="1" dirty="0">
              <a:solidFill>
                <a:schemeClr val="accent1"/>
              </a:solidFill>
            </a:endParaRPr>
          </a:p>
          <a:p>
            <a:pPr lvl="1"/>
            <a:r>
              <a:rPr lang="en-US" b="1" dirty="0">
                <a:solidFill>
                  <a:schemeClr val="accent1"/>
                </a:solidFill>
              </a:rPr>
              <a:t>Array</a:t>
            </a:r>
          </a:p>
          <a:p>
            <a:pPr lvl="2"/>
            <a:r>
              <a:rPr lang="en-US" dirty="0"/>
              <a:t>represent a "one-to-many" relation</a:t>
            </a:r>
          </a:p>
          <a:p>
            <a:pPr lvl="2"/>
            <a:r>
              <a:rPr lang="en-US" dirty="0"/>
              <a:t>index entry separately</a:t>
            </a:r>
          </a:p>
          <a:p>
            <a:pPr lvl="1"/>
            <a:endParaRPr lang="en-US" b="1" dirty="0">
              <a:solidFill>
                <a:schemeClr val="accent1"/>
              </a:solidFill>
            </a:endParaRPr>
          </a:p>
          <a:p>
            <a:pPr lvl="1"/>
            <a:r>
              <a:rPr lang="en-US" b="1" dirty="0">
                <a:solidFill>
                  <a:schemeClr val="accent1"/>
                </a:solidFill>
              </a:rPr>
              <a:t>Sub Document</a:t>
            </a:r>
          </a:p>
          <a:p>
            <a:pPr lvl="2"/>
            <a:r>
              <a:rPr lang="en-US" dirty="0"/>
              <a:t>grouping some fields together</a:t>
            </a:r>
          </a:p>
          <a:p>
            <a:pPr lvl="1"/>
            <a:endParaRPr lang="en-US" b="1" dirty="0">
              <a:solidFill>
                <a:schemeClr val="accent1"/>
              </a:solidFill>
            </a:endParaRPr>
          </a:p>
          <a:p>
            <a:pPr lvl="1"/>
            <a:r>
              <a:rPr lang="en-US" b="1" dirty="0">
                <a:solidFill>
                  <a:schemeClr val="accent1"/>
                </a:solidFill>
              </a:rPr>
              <a:t>JSON/BSON</a:t>
            </a:r>
          </a:p>
          <a:p>
            <a:pPr lvl="2"/>
            <a:r>
              <a:rPr lang="en-US" dirty="0"/>
              <a:t>documents shown as JSON</a:t>
            </a:r>
          </a:p>
          <a:p>
            <a:pPr lvl="2"/>
            <a:r>
              <a:rPr lang="en-US" dirty="0"/>
              <a:t>BSON is the physical format</a:t>
            </a:r>
          </a:p>
          <a:p>
            <a:endParaRPr lang="en-US" dirty="0"/>
          </a:p>
        </p:txBody>
      </p:sp>
    </p:spTree>
    <p:extLst>
      <p:ext uri="{BB962C8B-B14F-4D97-AF65-F5344CB8AC3E}">
        <p14:creationId xmlns:p14="http://schemas.microsoft.com/office/powerpoint/2010/main" val="348796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224"/>
            <a:ext cx="10515600" cy="1325563"/>
          </a:xfrm>
        </p:spPr>
        <p:txBody>
          <a:bodyPr/>
          <a:lstStyle/>
          <a:p>
            <a:r>
              <a:rPr lang="en-US" dirty="0">
                <a:solidFill>
                  <a:schemeClr val="accent1"/>
                </a:solidFill>
              </a:rPr>
              <a:t>Document Model Best Practices</a:t>
            </a:r>
          </a:p>
        </p:txBody>
      </p:sp>
      <p:sp>
        <p:nvSpPr>
          <p:cNvPr id="3" name="Content Placeholder 2"/>
          <p:cNvSpPr>
            <a:spLocks noGrp="1"/>
          </p:cNvSpPr>
          <p:nvPr>
            <p:ph idx="1"/>
          </p:nvPr>
        </p:nvSpPr>
        <p:spPr>
          <a:xfrm>
            <a:off x="838200" y="1528011"/>
            <a:ext cx="10515600" cy="4648952"/>
          </a:xfrm>
        </p:spPr>
        <p:txBody>
          <a:bodyPr/>
          <a:lstStyle/>
          <a:p>
            <a:pPr marL="457200" lvl="0" indent="-330200">
              <a:buSzPts val="1600"/>
              <a:buAutoNum type="arabicPeriod"/>
            </a:pPr>
            <a:r>
              <a:rPr lang="en-US" dirty="0"/>
              <a:t>Represent all aspects of data</a:t>
            </a:r>
          </a:p>
          <a:p>
            <a:pPr marL="457200" lvl="0" indent="-330200">
              <a:buSzPts val="1600"/>
              <a:buAutoNum type="arabicPeriod"/>
            </a:pPr>
            <a:r>
              <a:rPr lang="en-US" dirty="0"/>
              <a:t>Good query performance</a:t>
            </a:r>
          </a:p>
          <a:p>
            <a:pPr marL="457200" lvl="0" indent="-330200">
              <a:buSzPts val="1600"/>
              <a:buAutoNum type="arabicPeriod"/>
            </a:pPr>
            <a:r>
              <a:rPr lang="en-US" dirty="0"/>
              <a:t>Flexibility to handle changing data and query requirements</a:t>
            </a:r>
          </a:p>
          <a:p>
            <a:pPr marL="457200" lvl="0" indent="-330200">
              <a:buSzPts val="1600"/>
              <a:buAutoNum type="arabicPeriod"/>
            </a:pPr>
            <a:r>
              <a:rPr lang="en-US" dirty="0"/>
              <a:t>Optimize hardware footprint</a:t>
            </a:r>
          </a:p>
          <a:p>
            <a:pPr marL="914400" lvl="1" indent="-330200">
              <a:spcBef>
                <a:spcPts val="0"/>
              </a:spcBef>
              <a:buSzPts val="1600"/>
              <a:buChar char="–"/>
            </a:pPr>
            <a:r>
              <a:rPr lang="en-US" dirty="0"/>
              <a:t>RAM</a:t>
            </a:r>
          </a:p>
          <a:p>
            <a:pPr marL="914400" lvl="1" indent="-330200">
              <a:spcBef>
                <a:spcPts val="0"/>
              </a:spcBef>
              <a:buSzPts val="1600"/>
              <a:buChar char="–"/>
            </a:pPr>
            <a:r>
              <a:rPr lang="en-US" dirty="0"/>
              <a:t>IO </a:t>
            </a:r>
          </a:p>
          <a:p>
            <a:pPr marL="457200" lvl="0" indent="-330200">
              <a:buSzPts val="1600"/>
              <a:buAutoNum type="arabicPeriod"/>
            </a:pPr>
            <a:r>
              <a:rPr lang="en-US" dirty="0"/>
              <a:t>Developer productivity/agility</a:t>
            </a:r>
          </a:p>
          <a:p>
            <a:pPr marL="914400" lvl="1" indent="-330200">
              <a:spcBef>
                <a:spcPts val="0"/>
              </a:spcBef>
              <a:buSzPts val="1600"/>
              <a:buChar char="–"/>
            </a:pPr>
            <a:r>
              <a:rPr lang="en-US" dirty="0"/>
              <a:t>Easy to understand</a:t>
            </a:r>
          </a:p>
          <a:p>
            <a:pPr marL="914400" lvl="1" indent="-330200">
              <a:spcBef>
                <a:spcPts val="0"/>
              </a:spcBef>
              <a:buSzPts val="1600"/>
              <a:buChar char="–"/>
            </a:pPr>
            <a:r>
              <a:rPr lang="en-US" dirty="0"/>
              <a:t>Easy to development</a:t>
            </a:r>
          </a:p>
          <a:p>
            <a:pPr marL="457200" lvl="0" indent="-330200">
              <a:buSzPts val="1600"/>
              <a:buAutoNum type="arabicPeriod"/>
            </a:pPr>
            <a:r>
              <a:rPr lang="en-US" dirty="0"/>
              <a:t>Scalability</a:t>
            </a:r>
          </a:p>
          <a:p>
            <a:endParaRPr lang="en-US" dirty="0"/>
          </a:p>
        </p:txBody>
      </p:sp>
    </p:spTree>
    <p:extLst>
      <p:ext uri="{BB962C8B-B14F-4D97-AF65-F5344CB8AC3E}">
        <p14:creationId xmlns:p14="http://schemas.microsoft.com/office/powerpoint/2010/main" val="2202813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2BE5B51E-D39E-4CC2-9EB5-9B0E2F92896D}"/>
              </a:ext>
            </a:extLst>
          </p:cNvPr>
          <p:cNvGraphicFramePr>
            <a:graphicFrameLocks noGrp="1"/>
          </p:cNvGraphicFramePr>
          <p:nvPr>
            <p:ph idx="1"/>
            <p:extLst/>
          </p:nvPr>
        </p:nvGraphicFramePr>
        <p:xfrm>
          <a:off x="306389" y="1827213"/>
          <a:ext cx="11578443" cy="4279692"/>
        </p:xfrm>
        <a:graphic>
          <a:graphicData uri="http://schemas.openxmlformats.org/drawingml/2006/table">
            <a:tbl>
              <a:tblPr firstRow="1" bandRow="1">
                <a:tableStyleId>{9DCAF9ED-07DC-4A11-8D7F-57B35C25682E}</a:tableStyleId>
              </a:tblPr>
              <a:tblGrid>
                <a:gridCol w="3011606">
                  <a:extLst>
                    <a:ext uri="{9D8B030D-6E8A-4147-A177-3AD203B41FA5}">
                      <a16:colId xmlns:a16="http://schemas.microsoft.com/office/drawing/2014/main" xmlns="" val="178492216"/>
                    </a:ext>
                  </a:extLst>
                </a:gridCol>
                <a:gridCol w="4707356">
                  <a:extLst>
                    <a:ext uri="{9D8B030D-6E8A-4147-A177-3AD203B41FA5}">
                      <a16:colId xmlns:a16="http://schemas.microsoft.com/office/drawing/2014/main" xmlns="" val="3205991766"/>
                    </a:ext>
                  </a:extLst>
                </a:gridCol>
                <a:gridCol w="3859481">
                  <a:extLst>
                    <a:ext uri="{9D8B030D-6E8A-4147-A177-3AD203B41FA5}">
                      <a16:colId xmlns:a16="http://schemas.microsoft.com/office/drawing/2014/main" xmlns="" val="1870893352"/>
                    </a:ext>
                  </a:extLst>
                </a:gridCol>
              </a:tblGrid>
              <a:tr h="456954">
                <a:tc>
                  <a:txBody>
                    <a:bodyPr/>
                    <a:lstStyle/>
                    <a:p>
                      <a:endParaRPr lang="en-US" sz="2400" b="1" noProof="0" dirty="0">
                        <a:latin typeface="+mn-lt"/>
                      </a:endParaRPr>
                    </a:p>
                  </a:txBody>
                  <a:tcPr marL="107229" marR="107229" marT="45708" marB="45708"/>
                </a:tc>
                <a:tc>
                  <a:txBody>
                    <a:bodyPr/>
                    <a:lstStyle/>
                    <a:p>
                      <a:r>
                        <a:rPr lang="en-US" sz="2400" noProof="0" dirty="0"/>
                        <a:t>Tabular</a:t>
                      </a:r>
                      <a:endParaRPr lang="en-US" sz="2400" b="1" noProof="0" dirty="0">
                        <a:latin typeface="+mn-lt"/>
                      </a:endParaRPr>
                    </a:p>
                  </a:txBody>
                  <a:tcPr marL="107229" marR="107229" marT="45708" marB="45708"/>
                </a:tc>
                <a:tc>
                  <a:txBody>
                    <a:bodyPr/>
                    <a:lstStyle/>
                    <a:p>
                      <a:r>
                        <a:rPr lang="en-US" sz="2400" noProof="0" dirty="0"/>
                        <a:t>MongoDB</a:t>
                      </a:r>
                      <a:endParaRPr lang="en-US" sz="2400" b="1" noProof="0" dirty="0">
                        <a:latin typeface="+mn-lt"/>
                      </a:endParaRPr>
                    </a:p>
                  </a:txBody>
                  <a:tcPr marL="107229" marR="107229" marT="45708" marB="45708"/>
                </a:tc>
                <a:extLst>
                  <a:ext uri="{0D108BD9-81ED-4DB2-BD59-A6C34878D82A}">
                    <a16:rowId xmlns:a16="http://schemas.microsoft.com/office/drawing/2014/main" xmlns="" val="1820773049"/>
                  </a:ext>
                </a:extLst>
              </a:tr>
              <a:tr h="1188030">
                <a:tc>
                  <a:txBody>
                    <a:bodyPr/>
                    <a:lstStyle/>
                    <a:p>
                      <a:r>
                        <a:rPr lang="en-US" sz="2400" noProof="0" dirty="0"/>
                        <a:t>Steps to create the model</a:t>
                      </a:r>
                    </a:p>
                  </a:txBody>
                  <a:tcPr marL="107229" marR="107229" marT="45708" marB="45708"/>
                </a:tc>
                <a:tc>
                  <a:txBody>
                    <a:bodyPr/>
                    <a:lstStyle/>
                    <a:p>
                      <a:r>
                        <a:rPr lang="en-US" sz="2400" noProof="0" dirty="0"/>
                        <a:t>1 – define schema</a:t>
                      </a:r>
                      <a:br>
                        <a:rPr lang="en-US" sz="2400" noProof="0" dirty="0"/>
                      </a:br>
                      <a:r>
                        <a:rPr lang="en-US" sz="2400" noProof="0" dirty="0"/>
                        <a:t>2 – develop app and queries</a:t>
                      </a:r>
                    </a:p>
                  </a:txBody>
                  <a:tcPr marL="107229" marR="107229" marT="45708" marB="45708"/>
                </a:tc>
                <a:tc>
                  <a:txBody>
                    <a:bodyPr/>
                    <a:lstStyle/>
                    <a:p>
                      <a:r>
                        <a:rPr lang="en-US" sz="2400" noProof="0" dirty="0"/>
                        <a:t>1 – identifying the queries</a:t>
                      </a:r>
                      <a:br>
                        <a:rPr lang="en-US" sz="2400" noProof="0" dirty="0"/>
                      </a:br>
                      <a:r>
                        <a:rPr lang="en-US" sz="2400" noProof="0" dirty="0"/>
                        <a:t>2 – define schema</a:t>
                      </a:r>
                    </a:p>
                  </a:txBody>
                  <a:tcPr marL="107229" marR="107229" marT="45708" marB="45708"/>
                </a:tc>
                <a:extLst>
                  <a:ext uri="{0D108BD9-81ED-4DB2-BD59-A6C34878D82A}">
                    <a16:rowId xmlns:a16="http://schemas.microsoft.com/office/drawing/2014/main" xmlns="" val="2520827473"/>
                  </a:ext>
                </a:extLst>
              </a:tr>
              <a:tr h="822492">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extLst>
                  <a:ext uri="{0D108BD9-81ED-4DB2-BD59-A6C34878D82A}">
                    <a16:rowId xmlns:a16="http://schemas.microsoft.com/office/drawing/2014/main" xmlns="" val="2008045874"/>
                  </a:ext>
                </a:extLst>
              </a:tr>
              <a:tr h="456954">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extLst>
                  <a:ext uri="{0D108BD9-81ED-4DB2-BD59-A6C34878D82A}">
                    <a16:rowId xmlns:a16="http://schemas.microsoft.com/office/drawing/2014/main" xmlns="" val="1457496132"/>
                  </a:ext>
                </a:extLst>
              </a:tr>
              <a:tr h="897642">
                <a:tc>
                  <a:txBody>
                    <a:bodyPr/>
                    <a:lstStyle/>
                    <a:p>
                      <a:endParaRPr lang="en-US" sz="2400" noProof="0" dirty="0"/>
                    </a:p>
                  </a:txBody>
                  <a:tcPr marL="107229" marR="107229" marT="45708" marB="45708"/>
                </a:tc>
                <a:tc>
                  <a:txBody>
                    <a:bodyPr/>
                    <a:lstStyle/>
                    <a:p>
                      <a:pPr marL="342900" indent="-342900">
                        <a:buFont typeface="Arial" panose="020B0604020202020204" pitchFamily="34" charset="0"/>
                        <a:buChar char="•"/>
                      </a:pPr>
                      <a:endParaRPr lang="en-US" sz="2400" noProof="0" dirty="0"/>
                    </a:p>
                  </a:txBody>
                  <a:tcPr marL="107229" marR="107229" marT="45708" marB="45708"/>
                </a:tc>
                <a:tc>
                  <a:txBody>
                    <a:bodyPr/>
                    <a:lstStyle/>
                    <a:p>
                      <a:pPr marL="342900" indent="-342900">
                        <a:buFont typeface="Arial" panose="020B0604020202020204" pitchFamily="34" charset="0"/>
                        <a:buChar char="•"/>
                      </a:pPr>
                      <a:endParaRPr lang="en-US" sz="2400" noProof="0" dirty="0"/>
                    </a:p>
                  </a:txBody>
                  <a:tcPr marL="107229" marR="107229" marT="45708" marB="45708"/>
                </a:tc>
                <a:extLst>
                  <a:ext uri="{0D108BD9-81ED-4DB2-BD59-A6C34878D82A}">
                    <a16:rowId xmlns:a16="http://schemas.microsoft.com/office/drawing/2014/main" xmlns="" val="1361242022"/>
                  </a:ext>
                </a:extLst>
              </a:tr>
              <a:tr h="456954">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extLst>
                  <a:ext uri="{0D108BD9-81ED-4DB2-BD59-A6C34878D82A}">
                    <a16:rowId xmlns:a16="http://schemas.microsoft.com/office/drawing/2014/main" xmlns="" val="298330136"/>
                  </a:ext>
                </a:extLst>
              </a:tr>
            </a:tbl>
          </a:graphicData>
        </a:graphic>
      </p:graphicFrame>
      <p:sp>
        <p:nvSpPr>
          <p:cNvPr id="5" name="Title 4">
            <a:extLst>
              <a:ext uri="{FF2B5EF4-FFF2-40B4-BE49-F238E27FC236}">
                <a16:creationId xmlns:a16="http://schemas.microsoft.com/office/drawing/2014/main" xmlns="" id="{490B72C3-E2A3-4745-B26C-652A18426292}"/>
              </a:ext>
            </a:extLst>
          </p:cNvPr>
          <p:cNvSpPr>
            <a:spLocks noGrp="1"/>
          </p:cNvSpPr>
          <p:nvPr>
            <p:ph type="title"/>
          </p:nvPr>
        </p:nvSpPr>
        <p:spPr/>
        <p:txBody>
          <a:bodyPr/>
          <a:lstStyle/>
          <a:p>
            <a:r>
              <a:rPr lang="en-US"/>
              <a:t>Differences: Tabular vs Document</a:t>
            </a:r>
            <a:endParaRPr lang="en-US" dirty="0"/>
          </a:p>
        </p:txBody>
      </p:sp>
      <p:cxnSp>
        <p:nvCxnSpPr>
          <p:cNvPr id="9" name="Straight Arrow Connector 8">
            <a:extLst>
              <a:ext uri="{FF2B5EF4-FFF2-40B4-BE49-F238E27FC236}">
                <a16:creationId xmlns:a16="http://schemas.microsoft.com/office/drawing/2014/main" xmlns="" id="{48F3F955-A8A2-664B-A5C3-24E32073BB8F}"/>
              </a:ext>
            </a:extLst>
          </p:cNvPr>
          <p:cNvCxnSpPr>
            <a:cxnSpLocks/>
          </p:cNvCxnSpPr>
          <p:nvPr/>
        </p:nvCxnSpPr>
        <p:spPr>
          <a:xfrm>
            <a:off x="6094163" y="2527443"/>
            <a:ext cx="1962364" cy="380144"/>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A3ACBC29-4C17-9845-9FDF-7484C4775A0B}"/>
              </a:ext>
            </a:extLst>
          </p:cNvPr>
          <p:cNvCxnSpPr>
            <a:cxnSpLocks/>
          </p:cNvCxnSpPr>
          <p:nvPr/>
        </p:nvCxnSpPr>
        <p:spPr>
          <a:xfrm flipV="1">
            <a:off x="7234595" y="2527443"/>
            <a:ext cx="821932" cy="380144"/>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008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2BE5B51E-D39E-4CC2-9EB5-9B0E2F92896D}"/>
              </a:ext>
            </a:extLst>
          </p:cNvPr>
          <p:cNvGraphicFramePr>
            <a:graphicFrameLocks noGrp="1"/>
          </p:cNvGraphicFramePr>
          <p:nvPr>
            <p:ph idx="1"/>
            <p:extLst/>
          </p:nvPr>
        </p:nvGraphicFramePr>
        <p:xfrm>
          <a:off x="306389" y="1827213"/>
          <a:ext cx="11578443" cy="4280136"/>
        </p:xfrm>
        <a:graphic>
          <a:graphicData uri="http://schemas.openxmlformats.org/drawingml/2006/table">
            <a:tbl>
              <a:tblPr firstRow="1" bandRow="1">
                <a:tableStyleId>{9DCAF9ED-07DC-4A11-8D7F-57B35C25682E}</a:tableStyleId>
              </a:tblPr>
              <a:tblGrid>
                <a:gridCol w="3011606">
                  <a:extLst>
                    <a:ext uri="{9D8B030D-6E8A-4147-A177-3AD203B41FA5}">
                      <a16:colId xmlns:a16="http://schemas.microsoft.com/office/drawing/2014/main" xmlns="" val="178492216"/>
                    </a:ext>
                  </a:extLst>
                </a:gridCol>
                <a:gridCol w="4707356">
                  <a:extLst>
                    <a:ext uri="{9D8B030D-6E8A-4147-A177-3AD203B41FA5}">
                      <a16:colId xmlns:a16="http://schemas.microsoft.com/office/drawing/2014/main" xmlns="" val="3205991766"/>
                    </a:ext>
                  </a:extLst>
                </a:gridCol>
                <a:gridCol w="3859481">
                  <a:extLst>
                    <a:ext uri="{9D8B030D-6E8A-4147-A177-3AD203B41FA5}">
                      <a16:colId xmlns:a16="http://schemas.microsoft.com/office/drawing/2014/main" xmlns="" val="1870893352"/>
                    </a:ext>
                  </a:extLst>
                </a:gridCol>
              </a:tblGrid>
              <a:tr h="456954">
                <a:tc>
                  <a:txBody>
                    <a:bodyPr/>
                    <a:lstStyle/>
                    <a:p>
                      <a:endParaRPr lang="en-US" sz="2400" b="1" noProof="0" dirty="0">
                        <a:latin typeface="+mn-lt"/>
                      </a:endParaRPr>
                    </a:p>
                  </a:txBody>
                  <a:tcPr marL="107229" marR="107229" marT="45708" marB="45708"/>
                </a:tc>
                <a:tc>
                  <a:txBody>
                    <a:bodyPr/>
                    <a:lstStyle/>
                    <a:p>
                      <a:r>
                        <a:rPr lang="en-US" sz="2400" noProof="0" dirty="0"/>
                        <a:t>Tabular</a:t>
                      </a:r>
                      <a:endParaRPr lang="en-US" sz="2400" b="1" noProof="0" dirty="0">
                        <a:latin typeface="+mn-lt"/>
                      </a:endParaRPr>
                    </a:p>
                  </a:txBody>
                  <a:tcPr marL="107229" marR="107229" marT="45708" marB="45708"/>
                </a:tc>
                <a:tc>
                  <a:txBody>
                    <a:bodyPr/>
                    <a:lstStyle/>
                    <a:p>
                      <a:r>
                        <a:rPr lang="en-US" sz="2400" noProof="0" dirty="0"/>
                        <a:t>MongoDB</a:t>
                      </a:r>
                      <a:endParaRPr lang="en-US" sz="2400" b="1" noProof="0" dirty="0">
                        <a:latin typeface="+mn-lt"/>
                      </a:endParaRPr>
                    </a:p>
                  </a:txBody>
                  <a:tcPr marL="107229" marR="107229" marT="45708" marB="45708"/>
                </a:tc>
                <a:extLst>
                  <a:ext uri="{0D108BD9-81ED-4DB2-BD59-A6C34878D82A}">
                    <a16:rowId xmlns:a16="http://schemas.microsoft.com/office/drawing/2014/main" xmlns="" val="1820773049"/>
                  </a:ext>
                </a:extLst>
              </a:tr>
              <a:tr h="1188030">
                <a:tc>
                  <a:txBody>
                    <a:bodyPr/>
                    <a:lstStyle/>
                    <a:p>
                      <a:r>
                        <a:rPr lang="en-US" sz="2400" noProof="0" dirty="0"/>
                        <a:t>Steps to create the model</a:t>
                      </a:r>
                    </a:p>
                  </a:txBody>
                  <a:tcPr marL="107229" marR="107229" marT="45708" marB="45708"/>
                </a:tc>
                <a:tc>
                  <a:txBody>
                    <a:bodyPr/>
                    <a:lstStyle/>
                    <a:p>
                      <a:r>
                        <a:rPr lang="en-US" sz="2400" noProof="0" dirty="0"/>
                        <a:t>1 – define schema</a:t>
                      </a:r>
                      <a:br>
                        <a:rPr lang="en-US" sz="2400" noProof="0" dirty="0"/>
                      </a:br>
                      <a:r>
                        <a:rPr lang="en-US" sz="2400" noProof="0" dirty="0"/>
                        <a:t>2 – develop app and queries</a:t>
                      </a:r>
                    </a:p>
                  </a:txBody>
                  <a:tcPr marL="107229" marR="107229" marT="45708" marB="45708"/>
                </a:tc>
                <a:tc>
                  <a:txBody>
                    <a:bodyPr/>
                    <a:lstStyle/>
                    <a:p>
                      <a:r>
                        <a:rPr lang="en-US" sz="2400" noProof="0" dirty="0"/>
                        <a:t>1 – identifying the queries</a:t>
                      </a:r>
                      <a:br>
                        <a:rPr lang="en-US" sz="2400" noProof="0" dirty="0"/>
                      </a:br>
                      <a:r>
                        <a:rPr lang="en-US" sz="2400" noProof="0" dirty="0"/>
                        <a:t>2 – define schema</a:t>
                      </a:r>
                    </a:p>
                  </a:txBody>
                  <a:tcPr marL="107229" marR="107229" marT="45708" marB="45708"/>
                </a:tc>
                <a:extLst>
                  <a:ext uri="{0D108BD9-81ED-4DB2-BD59-A6C34878D82A}">
                    <a16:rowId xmlns:a16="http://schemas.microsoft.com/office/drawing/2014/main" xmlns="" val="2520827473"/>
                  </a:ext>
                </a:extLst>
              </a:tr>
              <a:tr h="822492">
                <a:tc>
                  <a:txBody>
                    <a:bodyPr/>
                    <a:lstStyle/>
                    <a:p>
                      <a:r>
                        <a:rPr lang="en-US" sz="2400" noProof="0" dirty="0"/>
                        <a:t>Initial schema</a:t>
                      </a:r>
                    </a:p>
                  </a:txBody>
                  <a:tcPr marL="107229" marR="107229" marT="45708" marB="45708"/>
                </a:tc>
                <a:tc>
                  <a:txBody>
                    <a:bodyPr/>
                    <a:lstStyle/>
                    <a:p>
                      <a:pPr marL="342900" indent="-342900">
                        <a:buFont typeface="Arial" panose="020B0604020202020204" pitchFamily="34" charset="0"/>
                        <a:buChar char="•"/>
                      </a:pPr>
                      <a:r>
                        <a:rPr lang="en-US" sz="2400" noProof="0" dirty="0"/>
                        <a:t>3</a:t>
                      </a:r>
                      <a:r>
                        <a:rPr lang="en-US" sz="2400" baseline="30000" noProof="0" dirty="0"/>
                        <a:t>rd</a:t>
                      </a:r>
                      <a:r>
                        <a:rPr lang="en-US" sz="2400" noProof="0" dirty="0"/>
                        <a:t> normal form</a:t>
                      </a:r>
                    </a:p>
                    <a:p>
                      <a:pPr marL="342900" indent="-342900">
                        <a:buFont typeface="Arial" panose="020B0604020202020204" pitchFamily="34" charset="0"/>
                        <a:buChar char="•"/>
                      </a:pPr>
                      <a:r>
                        <a:rPr lang="en-US" sz="2400" noProof="0" dirty="0"/>
                        <a:t>one possible solution</a:t>
                      </a:r>
                    </a:p>
                  </a:txBody>
                  <a:tcPr marL="107229" marR="107229" marT="45708" marB="45708"/>
                </a:tc>
                <a:tc>
                  <a:txBody>
                    <a:bodyPr/>
                    <a:lstStyle/>
                    <a:p>
                      <a:pPr marL="342900" indent="-342900">
                        <a:buFont typeface="Arial" panose="020B0604020202020204" pitchFamily="34" charset="0"/>
                        <a:buChar char="•"/>
                      </a:pPr>
                      <a:r>
                        <a:rPr lang="en-US" sz="2400" noProof="0" dirty="0"/>
                        <a:t>many possible solutions</a:t>
                      </a:r>
                    </a:p>
                  </a:txBody>
                  <a:tcPr marL="107229" marR="107229" marT="45708" marB="45708"/>
                </a:tc>
                <a:extLst>
                  <a:ext uri="{0D108BD9-81ED-4DB2-BD59-A6C34878D82A}">
                    <a16:rowId xmlns:a16="http://schemas.microsoft.com/office/drawing/2014/main" xmlns="" val="2008045874"/>
                  </a:ext>
                </a:extLst>
              </a:tr>
              <a:tr h="456954">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extLst>
                  <a:ext uri="{0D108BD9-81ED-4DB2-BD59-A6C34878D82A}">
                    <a16:rowId xmlns:a16="http://schemas.microsoft.com/office/drawing/2014/main" xmlns="" val="1457496132"/>
                  </a:ext>
                </a:extLst>
              </a:tr>
              <a:tr h="897642">
                <a:tc>
                  <a:txBody>
                    <a:bodyPr/>
                    <a:lstStyle/>
                    <a:p>
                      <a:endParaRPr lang="en-US" sz="2400" noProof="0" dirty="0"/>
                    </a:p>
                  </a:txBody>
                  <a:tcPr marL="107229" marR="107229" marT="45708" marB="45708"/>
                </a:tc>
                <a:tc>
                  <a:txBody>
                    <a:bodyPr/>
                    <a:lstStyle/>
                    <a:p>
                      <a:pPr marL="342900" indent="-342900">
                        <a:buFont typeface="Arial" panose="020B0604020202020204" pitchFamily="34" charset="0"/>
                        <a:buChar char="•"/>
                      </a:pPr>
                      <a:endParaRPr lang="en-US" sz="2400" noProof="0" dirty="0"/>
                    </a:p>
                  </a:txBody>
                  <a:tcPr marL="107229" marR="107229" marT="45708" marB="45708"/>
                </a:tc>
                <a:tc>
                  <a:txBody>
                    <a:bodyPr/>
                    <a:lstStyle/>
                    <a:p>
                      <a:pPr marL="342900" indent="-342900">
                        <a:buFont typeface="Arial" panose="020B0604020202020204" pitchFamily="34" charset="0"/>
                        <a:buChar char="•"/>
                      </a:pPr>
                      <a:endParaRPr lang="en-US" sz="2400" noProof="0" dirty="0"/>
                    </a:p>
                  </a:txBody>
                  <a:tcPr marL="107229" marR="107229" marT="45708" marB="45708"/>
                </a:tc>
                <a:extLst>
                  <a:ext uri="{0D108BD9-81ED-4DB2-BD59-A6C34878D82A}">
                    <a16:rowId xmlns:a16="http://schemas.microsoft.com/office/drawing/2014/main" xmlns="" val="1361242022"/>
                  </a:ext>
                </a:extLst>
              </a:tr>
              <a:tr h="456954">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extLst>
                  <a:ext uri="{0D108BD9-81ED-4DB2-BD59-A6C34878D82A}">
                    <a16:rowId xmlns:a16="http://schemas.microsoft.com/office/drawing/2014/main" xmlns="" val="298330136"/>
                  </a:ext>
                </a:extLst>
              </a:tr>
            </a:tbl>
          </a:graphicData>
        </a:graphic>
      </p:graphicFrame>
      <p:sp>
        <p:nvSpPr>
          <p:cNvPr id="5" name="Title 4">
            <a:extLst>
              <a:ext uri="{FF2B5EF4-FFF2-40B4-BE49-F238E27FC236}">
                <a16:creationId xmlns:a16="http://schemas.microsoft.com/office/drawing/2014/main" xmlns="" id="{490B72C3-E2A3-4745-B26C-652A18426292}"/>
              </a:ext>
            </a:extLst>
          </p:cNvPr>
          <p:cNvSpPr>
            <a:spLocks noGrp="1"/>
          </p:cNvSpPr>
          <p:nvPr>
            <p:ph type="title"/>
          </p:nvPr>
        </p:nvSpPr>
        <p:spPr/>
        <p:txBody>
          <a:bodyPr/>
          <a:lstStyle/>
          <a:p>
            <a:r>
              <a:rPr lang="en-US"/>
              <a:t>Differences: Tabular vs Document</a:t>
            </a:r>
            <a:endParaRPr lang="en-US" dirty="0"/>
          </a:p>
        </p:txBody>
      </p:sp>
    </p:spTree>
    <p:extLst>
      <p:ext uri="{BB962C8B-B14F-4D97-AF65-F5344CB8AC3E}">
        <p14:creationId xmlns:p14="http://schemas.microsoft.com/office/powerpoint/2010/main" val="1083352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2BE5B51E-D39E-4CC2-9EB5-9B0E2F92896D}"/>
              </a:ext>
            </a:extLst>
          </p:cNvPr>
          <p:cNvGraphicFramePr>
            <a:graphicFrameLocks noGrp="1"/>
          </p:cNvGraphicFramePr>
          <p:nvPr>
            <p:ph idx="1"/>
            <p:extLst/>
          </p:nvPr>
        </p:nvGraphicFramePr>
        <p:xfrm>
          <a:off x="306389" y="1827213"/>
          <a:ext cx="11578443" cy="4280136"/>
        </p:xfrm>
        <a:graphic>
          <a:graphicData uri="http://schemas.openxmlformats.org/drawingml/2006/table">
            <a:tbl>
              <a:tblPr firstRow="1" bandRow="1">
                <a:tableStyleId>{9DCAF9ED-07DC-4A11-8D7F-57B35C25682E}</a:tableStyleId>
              </a:tblPr>
              <a:tblGrid>
                <a:gridCol w="3011606">
                  <a:extLst>
                    <a:ext uri="{9D8B030D-6E8A-4147-A177-3AD203B41FA5}">
                      <a16:colId xmlns:a16="http://schemas.microsoft.com/office/drawing/2014/main" xmlns="" val="178492216"/>
                    </a:ext>
                  </a:extLst>
                </a:gridCol>
                <a:gridCol w="4707356">
                  <a:extLst>
                    <a:ext uri="{9D8B030D-6E8A-4147-A177-3AD203B41FA5}">
                      <a16:colId xmlns:a16="http://schemas.microsoft.com/office/drawing/2014/main" xmlns="" val="3205991766"/>
                    </a:ext>
                  </a:extLst>
                </a:gridCol>
                <a:gridCol w="3859481">
                  <a:extLst>
                    <a:ext uri="{9D8B030D-6E8A-4147-A177-3AD203B41FA5}">
                      <a16:colId xmlns:a16="http://schemas.microsoft.com/office/drawing/2014/main" xmlns="" val="1870893352"/>
                    </a:ext>
                  </a:extLst>
                </a:gridCol>
              </a:tblGrid>
              <a:tr h="456954">
                <a:tc>
                  <a:txBody>
                    <a:bodyPr/>
                    <a:lstStyle/>
                    <a:p>
                      <a:endParaRPr lang="en-US" sz="2400" b="1" noProof="0" dirty="0">
                        <a:latin typeface="+mn-lt"/>
                      </a:endParaRPr>
                    </a:p>
                  </a:txBody>
                  <a:tcPr marL="107229" marR="107229" marT="45708" marB="45708"/>
                </a:tc>
                <a:tc>
                  <a:txBody>
                    <a:bodyPr/>
                    <a:lstStyle/>
                    <a:p>
                      <a:r>
                        <a:rPr lang="en-US" sz="2400" noProof="0" dirty="0"/>
                        <a:t>Tabular</a:t>
                      </a:r>
                      <a:endParaRPr lang="en-US" sz="2400" b="1" noProof="0" dirty="0">
                        <a:latin typeface="+mn-lt"/>
                      </a:endParaRPr>
                    </a:p>
                  </a:txBody>
                  <a:tcPr marL="107229" marR="107229" marT="45708" marB="45708"/>
                </a:tc>
                <a:tc>
                  <a:txBody>
                    <a:bodyPr/>
                    <a:lstStyle/>
                    <a:p>
                      <a:r>
                        <a:rPr lang="en-US" sz="2400" noProof="0" dirty="0"/>
                        <a:t>MongoDB</a:t>
                      </a:r>
                      <a:endParaRPr lang="en-US" sz="2400" b="1" noProof="0" dirty="0">
                        <a:latin typeface="+mn-lt"/>
                      </a:endParaRPr>
                    </a:p>
                  </a:txBody>
                  <a:tcPr marL="107229" marR="107229" marT="45708" marB="45708"/>
                </a:tc>
                <a:extLst>
                  <a:ext uri="{0D108BD9-81ED-4DB2-BD59-A6C34878D82A}">
                    <a16:rowId xmlns:a16="http://schemas.microsoft.com/office/drawing/2014/main" xmlns="" val="1820773049"/>
                  </a:ext>
                </a:extLst>
              </a:tr>
              <a:tr h="1188030">
                <a:tc>
                  <a:txBody>
                    <a:bodyPr/>
                    <a:lstStyle/>
                    <a:p>
                      <a:r>
                        <a:rPr lang="en-US" sz="2400" noProof="0" dirty="0"/>
                        <a:t>Steps to create the model</a:t>
                      </a:r>
                    </a:p>
                  </a:txBody>
                  <a:tcPr marL="107229" marR="107229" marT="45708" marB="45708"/>
                </a:tc>
                <a:tc>
                  <a:txBody>
                    <a:bodyPr/>
                    <a:lstStyle/>
                    <a:p>
                      <a:r>
                        <a:rPr lang="en-US" sz="2400" noProof="0" dirty="0"/>
                        <a:t>1 – define schema</a:t>
                      </a:r>
                      <a:br>
                        <a:rPr lang="en-US" sz="2400" noProof="0" dirty="0"/>
                      </a:br>
                      <a:r>
                        <a:rPr lang="en-US" sz="2400" noProof="0" dirty="0"/>
                        <a:t>2 – develop app and queries</a:t>
                      </a:r>
                    </a:p>
                  </a:txBody>
                  <a:tcPr marL="107229" marR="107229" marT="45708" marB="45708"/>
                </a:tc>
                <a:tc>
                  <a:txBody>
                    <a:bodyPr/>
                    <a:lstStyle/>
                    <a:p>
                      <a:r>
                        <a:rPr lang="en-US" sz="2400" noProof="0" dirty="0"/>
                        <a:t>1 – identifying the queries</a:t>
                      </a:r>
                      <a:br>
                        <a:rPr lang="en-US" sz="2400" noProof="0" dirty="0"/>
                      </a:br>
                      <a:r>
                        <a:rPr lang="en-US" sz="2400" noProof="0" dirty="0"/>
                        <a:t>2 – define schema</a:t>
                      </a:r>
                    </a:p>
                  </a:txBody>
                  <a:tcPr marL="107229" marR="107229" marT="45708" marB="45708"/>
                </a:tc>
                <a:extLst>
                  <a:ext uri="{0D108BD9-81ED-4DB2-BD59-A6C34878D82A}">
                    <a16:rowId xmlns:a16="http://schemas.microsoft.com/office/drawing/2014/main" xmlns="" val="2520827473"/>
                  </a:ext>
                </a:extLst>
              </a:tr>
              <a:tr h="822492">
                <a:tc>
                  <a:txBody>
                    <a:bodyPr/>
                    <a:lstStyle/>
                    <a:p>
                      <a:r>
                        <a:rPr lang="en-US" sz="2400" noProof="0" dirty="0"/>
                        <a:t>Initial schema</a:t>
                      </a:r>
                    </a:p>
                  </a:txBody>
                  <a:tcPr marL="107229" marR="107229" marT="45708" marB="45708"/>
                </a:tc>
                <a:tc>
                  <a:txBody>
                    <a:bodyPr/>
                    <a:lstStyle/>
                    <a:p>
                      <a:pPr marL="342900" indent="-342900">
                        <a:buFont typeface="Arial" panose="020B0604020202020204" pitchFamily="34" charset="0"/>
                        <a:buChar char="•"/>
                      </a:pPr>
                      <a:r>
                        <a:rPr lang="en-US" sz="2400" noProof="0" dirty="0"/>
                        <a:t>3</a:t>
                      </a:r>
                      <a:r>
                        <a:rPr lang="en-US" sz="2400" baseline="30000" noProof="0" dirty="0"/>
                        <a:t>rd</a:t>
                      </a:r>
                      <a:r>
                        <a:rPr lang="en-US" sz="2400" noProof="0" dirty="0"/>
                        <a:t> normal form</a:t>
                      </a:r>
                    </a:p>
                    <a:p>
                      <a:pPr marL="342900" indent="-342900">
                        <a:buFont typeface="Arial" panose="020B0604020202020204" pitchFamily="34" charset="0"/>
                        <a:buChar char="•"/>
                      </a:pPr>
                      <a:r>
                        <a:rPr lang="en-US" sz="2400" noProof="0" dirty="0"/>
                        <a:t>one possible solution</a:t>
                      </a:r>
                    </a:p>
                  </a:txBody>
                  <a:tcPr marL="107229" marR="107229" marT="45708" marB="45708"/>
                </a:tc>
                <a:tc>
                  <a:txBody>
                    <a:bodyPr/>
                    <a:lstStyle/>
                    <a:p>
                      <a:pPr marL="342900" indent="-342900">
                        <a:buFont typeface="Arial" panose="020B0604020202020204" pitchFamily="34" charset="0"/>
                        <a:buChar char="•"/>
                      </a:pPr>
                      <a:r>
                        <a:rPr lang="en-US" sz="2400" noProof="0" dirty="0"/>
                        <a:t>many possible solutions</a:t>
                      </a:r>
                    </a:p>
                  </a:txBody>
                  <a:tcPr marL="107229" marR="107229" marT="45708" marB="45708"/>
                </a:tc>
                <a:extLst>
                  <a:ext uri="{0D108BD9-81ED-4DB2-BD59-A6C34878D82A}">
                    <a16:rowId xmlns:a16="http://schemas.microsoft.com/office/drawing/2014/main" xmlns="" val="2008045874"/>
                  </a:ext>
                </a:extLst>
              </a:tr>
              <a:tr h="456954">
                <a:tc>
                  <a:txBody>
                    <a:bodyPr/>
                    <a:lstStyle/>
                    <a:p>
                      <a:r>
                        <a:rPr lang="en-US" sz="2400" noProof="0" dirty="0"/>
                        <a:t>Final schema</a:t>
                      </a:r>
                    </a:p>
                  </a:txBody>
                  <a:tcPr marL="107229" marR="107229" marT="45708" marB="45708"/>
                </a:tc>
                <a:tc>
                  <a:txBody>
                    <a:bodyPr/>
                    <a:lstStyle/>
                    <a:p>
                      <a:pPr marL="342900" indent="-342900">
                        <a:buFont typeface="Arial" panose="020B0604020202020204" pitchFamily="34" charset="0"/>
                        <a:buChar char="•"/>
                      </a:pPr>
                      <a:r>
                        <a:rPr lang="en-US" sz="2400" noProof="0" dirty="0"/>
                        <a:t>likely denormalized</a:t>
                      </a:r>
                    </a:p>
                  </a:txBody>
                  <a:tcPr marL="107229" marR="107229" marT="45708" marB="45708"/>
                </a:tc>
                <a:tc>
                  <a:txBody>
                    <a:bodyPr/>
                    <a:lstStyle/>
                    <a:p>
                      <a:pPr marL="342900" indent="-342900">
                        <a:buFont typeface="Arial" panose="020B0604020202020204" pitchFamily="34" charset="0"/>
                        <a:buChar char="•"/>
                      </a:pPr>
                      <a:r>
                        <a:rPr lang="en-US" sz="2400" noProof="0" dirty="0"/>
                        <a:t>few changes</a:t>
                      </a:r>
                    </a:p>
                  </a:txBody>
                  <a:tcPr marL="107229" marR="107229" marT="45708" marB="45708"/>
                </a:tc>
                <a:extLst>
                  <a:ext uri="{0D108BD9-81ED-4DB2-BD59-A6C34878D82A}">
                    <a16:rowId xmlns:a16="http://schemas.microsoft.com/office/drawing/2014/main" xmlns="" val="1457496132"/>
                  </a:ext>
                </a:extLst>
              </a:tr>
              <a:tr h="897642">
                <a:tc>
                  <a:txBody>
                    <a:bodyPr/>
                    <a:lstStyle/>
                    <a:p>
                      <a:endParaRPr lang="en-US" sz="2400" noProof="0" dirty="0"/>
                    </a:p>
                  </a:txBody>
                  <a:tcPr marL="107229" marR="107229" marT="45708" marB="45708"/>
                </a:tc>
                <a:tc>
                  <a:txBody>
                    <a:bodyPr/>
                    <a:lstStyle/>
                    <a:p>
                      <a:pPr marL="342900" indent="-342900">
                        <a:buFont typeface="Arial" panose="020B0604020202020204" pitchFamily="34" charset="0"/>
                        <a:buChar char="•"/>
                      </a:pPr>
                      <a:endParaRPr lang="en-US" sz="2400" noProof="0" dirty="0"/>
                    </a:p>
                  </a:txBody>
                  <a:tcPr marL="107229" marR="107229" marT="45708" marB="45708"/>
                </a:tc>
                <a:tc>
                  <a:txBody>
                    <a:bodyPr/>
                    <a:lstStyle/>
                    <a:p>
                      <a:pPr marL="342900" indent="-342900">
                        <a:buFont typeface="Arial" panose="020B0604020202020204" pitchFamily="34" charset="0"/>
                        <a:buChar char="•"/>
                      </a:pPr>
                      <a:endParaRPr lang="en-US" sz="2400" noProof="0" dirty="0"/>
                    </a:p>
                  </a:txBody>
                  <a:tcPr marL="107229" marR="107229" marT="45708" marB="45708"/>
                </a:tc>
                <a:extLst>
                  <a:ext uri="{0D108BD9-81ED-4DB2-BD59-A6C34878D82A}">
                    <a16:rowId xmlns:a16="http://schemas.microsoft.com/office/drawing/2014/main" xmlns="" val="1361242022"/>
                  </a:ext>
                </a:extLst>
              </a:tr>
              <a:tr h="456954">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extLst>
                  <a:ext uri="{0D108BD9-81ED-4DB2-BD59-A6C34878D82A}">
                    <a16:rowId xmlns:a16="http://schemas.microsoft.com/office/drawing/2014/main" xmlns="" val="298330136"/>
                  </a:ext>
                </a:extLst>
              </a:tr>
            </a:tbl>
          </a:graphicData>
        </a:graphic>
      </p:graphicFrame>
      <p:sp>
        <p:nvSpPr>
          <p:cNvPr id="5" name="Title 4">
            <a:extLst>
              <a:ext uri="{FF2B5EF4-FFF2-40B4-BE49-F238E27FC236}">
                <a16:creationId xmlns:a16="http://schemas.microsoft.com/office/drawing/2014/main" xmlns="" id="{490B72C3-E2A3-4745-B26C-652A18426292}"/>
              </a:ext>
            </a:extLst>
          </p:cNvPr>
          <p:cNvSpPr>
            <a:spLocks noGrp="1"/>
          </p:cNvSpPr>
          <p:nvPr>
            <p:ph type="title"/>
          </p:nvPr>
        </p:nvSpPr>
        <p:spPr/>
        <p:txBody>
          <a:bodyPr/>
          <a:lstStyle/>
          <a:p>
            <a:r>
              <a:rPr lang="en-US"/>
              <a:t>Differences: Tabular vs Document</a:t>
            </a:r>
            <a:endParaRPr lang="en-US" dirty="0"/>
          </a:p>
        </p:txBody>
      </p:sp>
    </p:spTree>
    <p:extLst>
      <p:ext uri="{BB962C8B-B14F-4D97-AF65-F5344CB8AC3E}">
        <p14:creationId xmlns:p14="http://schemas.microsoft.com/office/powerpoint/2010/main" val="3905644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2BE5B51E-D39E-4CC2-9EB5-9B0E2F92896D}"/>
              </a:ext>
            </a:extLst>
          </p:cNvPr>
          <p:cNvGraphicFramePr>
            <a:graphicFrameLocks noGrp="1"/>
          </p:cNvGraphicFramePr>
          <p:nvPr>
            <p:ph idx="1"/>
            <p:extLst/>
          </p:nvPr>
        </p:nvGraphicFramePr>
        <p:xfrm>
          <a:off x="306389" y="1827213"/>
          <a:ext cx="11578443" cy="4280136"/>
        </p:xfrm>
        <a:graphic>
          <a:graphicData uri="http://schemas.openxmlformats.org/drawingml/2006/table">
            <a:tbl>
              <a:tblPr firstRow="1" bandRow="1">
                <a:tableStyleId>{9DCAF9ED-07DC-4A11-8D7F-57B35C25682E}</a:tableStyleId>
              </a:tblPr>
              <a:tblGrid>
                <a:gridCol w="3011606">
                  <a:extLst>
                    <a:ext uri="{9D8B030D-6E8A-4147-A177-3AD203B41FA5}">
                      <a16:colId xmlns:a16="http://schemas.microsoft.com/office/drawing/2014/main" xmlns="" val="178492216"/>
                    </a:ext>
                  </a:extLst>
                </a:gridCol>
                <a:gridCol w="4707356">
                  <a:extLst>
                    <a:ext uri="{9D8B030D-6E8A-4147-A177-3AD203B41FA5}">
                      <a16:colId xmlns:a16="http://schemas.microsoft.com/office/drawing/2014/main" xmlns="" val="3205991766"/>
                    </a:ext>
                  </a:extLst>
                </a:gridCol>
                <a:gridCol w="3859481">
                  <a:extLst>
                    <a:ext uri="{9D8B030D-6E8A-4147-A177-3AD203B41FA5}">
                      <a16:colId xmlns:a16="http://schemas.microsoft.com/office/drawing/2014/main" xmlns="" val="1870893352"/>
                    </a:ext>
                  </a:extLst>
                </a:gridCol>
              </a:tblGrid>
              <a:tr h="456954">
                <a:tc>
                  <a:txBody>
                    <a:bodyPr/>
                    <a:lstStyle/>
                    <a:p>
                      <a:endParaRPr lang="en-US" sz="2400" b="1" noProof="0" dirty="0">
                        <a:latin typeface="+mn-lt"/>
                      </a:endParaRPr>
                    </a:p>
                  </a:txBody>
                  <a:tcPr marL="107229" marR="107229" marT="45708" marB="45708"/>
                </a:tc>
                <a:tc>
                  <a:txBody>
                    <a:bodyPr/>
                    <a:lstStyle/>
                    <a:p>
                      <a:r>
                        <a:rPr lang="en-US" sz="2400" noProof="0" dirty="0"/>
                        <a:t>Tabular</a:t>
                      </a:r>
                      <a:endParaRPr lang="en-US" sz="2400" b="1" noProof="0" dirty="0">
                        <a:latin typeface="+mn-lt"/>
                      </a:endParaRPr>
                    </a:p>
                  </a:txBody>
                  <a:tcPr marL="107229" marR="107229" marT="45708" marB="45708"/>
                </a:tc>
                <a:tc>
                  <a:txBody>
                    <a:bodyPr/>
                    <a:lstStyle/>
                    <a:p>
                      <a:r>
                        <a:rPr lang="en-US" sz="2400" noProof="0" dirty="0"/>
                        <a:t>MongoDB</a:t>
                      </a:r>
                      <a:endParaRPr lang="en-US" sz="2400" b="1" noProof="0" dirty="0">
                        <a:latin typeface="+mn-lt"/>
                      </a:endParaRPr>
                    </a:p>
                  </a:txBody>
                  <a:tcPr marL="107229" marR="107229" marT="45708" marB="45708"/>
                </a:tc>
                <a:extLst>
                  <a:ext uri="{0D108BD9-81ED-4DB2-BD59-A6C34878D82A}">
                    <a16:rowId xmlns:a16="http://schemas.microsoft.com/office/drawing/2014/main" xmlns="" val="1820773049"/>
                  </a:ext>
                </a:extLst>
              </a:tr>
              <a:tr h="1188030">
                <a:tc>
                  <a:txBody>
                    <a:bodyPr/>
                    <a:lstStyle/>
                    <a:p>
                      <a:r>
                        <a:rPr lang="en-US" sz="2400" noProof="0" dirty="0"/>
                        <a:t>Steps to create the model</a:t>
                      </a:r>
                    </a:p>
                  </a:txBody>
                  <a:tcPr marL="107229" marR="107229" marT="45708" marB="45708"/>
                </a:tc>
                <a:tc>
                  <a:txBody>
                    <a:bodyPr/>
                    <a:lstStyle/>
                    <a:p>
                      <a:r>
                        <a:rPr lang="en-US" sz="2400" noProof="0" dirty="0"/>
                        <a:t>1 – define schema</a:t>
                      </a:r>
                      <a:br>
                        <a:rPr lang="en-US" sz="2400" noProof="0" dirty="0"/>
                      </a:br>
                      <a:r>
                        <a:rPr lang="en-US" sz="2400" noProof="0" dirty="0"/>
                        <a:t>2 – develop app and queries</a:t>
                      </a:r>
                    </a:p>
                  </a:txBody>
                  <a:tcPr marL="107229" marR="107229" marT="45708" marB="45708"/>
                </a:tc>
                <a:tc>
                  <a:txBody>
                    <a:bodyPr/>
                    <a:lstStyle/>
                    <a:p>
                      <a:r>
                        <a:rPr lang="en-US" sz="2400" noProof="0" dirty="0"/>
                        <a:t>1 – identifying the queries</a:t>
                      </a:r>
                      <a:br>
                        <a:rPr lang="en-US" sz="2400" noProof="0" dirty="0"/>
                      </a:br>
                      <a:r>
                        <a:rPr lang="en-US" sz="2400" noProof="0" dirty="0"/>
                        <a:t>2 – define schema</a:t>
                      </a:r>
                    </a:p>
                  </a:txBody>
                  <a:tcPr marL="107229" marR="107229" marT="45708" marB="45708"/>
                </a:tc>
                <a:extLst>
                  <a:ext uri="{0D108BD9-81ED-4DB2-BD59-A6C34878D82A}">
                    <a16:rowId xmlns:a16="http://schemas.microsoft.com/office/drawing/2014/main" xmlns="" val="2520827473"/>
                  </a:ext>
                </a:extLst>
              </a:tr>
              <a:tr h="822492">
                <a:tc>
                  <a:txBody>
                    <a:bodyPr/>
                    <a:lstStyle/>
                    <a:p>
                      <a:r>
                        <a:rPr lang="en-US" sz="2400" noProof="0" dirty="0"/>
                        <a:t>Initial schema</a:t>
                      </a:r>
                    </a:p>
                  </a:txBody>
                  <a:tcPr marL="107229" marR="107229" marT="45708" marB="45708"/>
                </a:tc>
                <a:tc>
                  <a:txBody>
                    <a:bodyPr/>
                    <a:lstStyle/>
                    <a:p>
                      <a:pPr marL="342900" indent="-342900">
                        <a:buFont typeface="Arial" panose="020B0604020202020204" pitchFamily="34" charset="0"/>
                        <a:buChar char="•"/>
                      </a:pPr>
                      <a:r>
                        <a:rPr lang="en-US" sz="2400" noProof="0" dirty="0"/>
                        <a:t>3</a:t>
                      </a:r>
                      <a:r>
                        <a:rPr lang="en-US" sz="2400" baseline="30000" noProof="0" dirty="0"/>
                        <a:t>rd</a:t>
                      </a:r>
                      <a:r>
                        <a:rPr lang="en-US" sz="2400" noProof="0" dirty="0"/>
                        <a:t> normal form</a:t>
                      </a:r>
                    </a:p>
                    <a:p>
                      <a:pPr marL="342900" indent="-342900">
                        <a:buFont typeface="Arial" panose="020B0604020202020204" pitchFamily="34" charset="0"/>
                        <a:buChar char="•"/>
                      </a:pPr>
                      <a:r>
                        <a:rPr lang="en-US" sz="2400" noProof="0" dirty="0"/>
                        <a:t>one possible solution</a:t>
                      </a:r>
                    </a:p>
                  </a:txBody>
                  <a:tcPr marL="107229" marR="107229" marT="45708" marB="45708"/>
                </a:tc>
                <a:tc>
                  <a:txBody>
                    <a:bodyPr/>
                    <a:lstStyle/>
                    <a:p>
                      <a:pPr marL="342900" indent="-342900">
                        <a:buFont typeface="Arial" panose="020B0604020202020204" pitchFamily="34" charset="0"/>
                        <a:buChar char="•"/>
                      </a:pPr>
                      <a:r>
                        <a:rPr lang="en-US" sz="2400" noProof="0" dirty="0"/>
                        <a:t>many possible solutions</a:t>
                      </a:r>
                    </a:p>
                  </a:txBody>
                  <a:tcPr marL="107229" marR="107229" marT="45708" marB="45708"/>
                </a:tc>
                <a:extLst>
                  <a:ext uri="{0D108BD9-81ED-4DB2-BD59-A6C34878D82A}">
                    <a16:rowId xmlns:a16="http://schemas.microsoft.com/office/drawing/2014/main" xmlns="" val="2008045874"/>
                  </a:ext>
                </a:extLst>
              </a:tr>
              <a:tr h="456954">
                <a:tc>
                  <a:txBody>
                    <a:bodyPr/>
                    <a:lstStyle/>
                    <a:p>
                      <a:r>
                        <a:rPr lang="en-US" sz="2400" noProof="0" dirty="0"/>
                        <a:t>Final schema</a:t>
                      </a:r>
                    </a:p>
                  </a:txBody>
                  <a:tcPr marL="107229" marR="107229" marT="45708" marB="45708"/>
                </a:tc>
                <a:tc>
                  <a:txBody>
                    <a:bodyPr/>
                    <a:lstStyle/>
                    <a:p>
                      <a:pPr marL="342900" indent="-342900">
                        <a:buFont typeface="Arial" panose="020B0604020202020204" pitchFamily="34" charset="0"/>
                        <a:buChar char="•"/>
                      </a:pPr>
                      <a:r>
                        <a:rPr lang="en-US" sz="2400" noProof="0" dirty="0"/>
                        <a:t>likely denormalized</a:t>
                      </a:r>
                    </a:p>
                  </a:txBody>
                  <a:tcPr marL="107229" marR="107229" marT="45708" marB="45708"/>
                </a:tc>
                <a:tc>
                  <a:txBody>
                    <a:bodyPr/>
                    <a:lstStyle/>
                    <a:p>
                      <a:pPr marL="342900" indent="-342900">
                        <a:buFont typeface="Arial" panose="020B0604020202020204" pitchFamily="34" charset="0"/>
                        <a:buChar char="•"/>
                      </a:pPr>
                      <a:r>
                        <a:rPr lang="en-US" sz="2400" noProof="0" dirty="0"/>
                        <a:t>few changes</a:t>
                      </a:r>
                    </a:p>
                  </a:txBody>
                  <a:tcPr marL="107229" marR="107229" marT="45708" marB="45708"/>
                </a:tc>
                <a:extLst>
                  <a:ext uri="{0D108BD9-81ED-4DB2-BD59-A6C34878D82A}">
                    <a16:rowId xmlns:a16="http://schemas.microsoft.com/office/drawing/2014/main" xmlns="" val="1457496132"/>
                  </a:ext>
                </a:extLst>
              </a:tr>
              <a:tr h="897642">
                <a:tc>
                  <a:txBody>
                    <a:bodyPr/>
                    <a:lstStyle/>
                    <a:p>
                      <a:r>
                        <a:rPr lang="en-US" sz="2400" noProof="0" dirty="0"/>
                        <a:t>Schema evolution</a:t>
                      </a:r>
                    </a:p>
                  </a:txBody>
                  <a:tcPr marL="107229" marR="107229" marT="45708" marB="45708"/>
                </a:tc>
                <a:tc>
                  <a:txBody>
                    <a:bodyPr/>
                    <a:lstStyle/>
                    <a:p>
                      <a:pPr marL="342900" indent="-342900">
                        <a:buFont typeface="Arial" panose="020B0604020202020204" pitchFamily="34" charset="0"/>
                        <a:buChar char="•"/>
                      </a:pPr>
                      <a:r>
                        <a:rPr lang="en-US" sz="2400" noProof="0" dirty="0"/>
                        <a:t>difficult and not optimal</a:t>
                      </a:r>
                    </a:p>
                    <a:p>
                      <a:pPr marL="342900" indent="-342900">
                        <a:buFont typeface="Arial" panose="020B0604020202020204" pitchFamily="34" charset="0"/>
                        <a:buChar char="•"/>
                      </a:pPr>
                      <a:r>
                        <a:rPr lang="en-US" sz="2400" noProof="0" dirty="0"/>
                        <a:t>likely downtime</a:t>
                      </a:r>
                    </a:p>
                  </a:txBody>
                  <a:tcPr marL="107229" marR="107229" marT="45708" marB="45708"/>
                </a:tc>
                <a:tc>
                  <a:txBody>
                    <a:bodyPr/>
                    <a:lstStyle/>
                    <a:p>
                      <a:pPr marL="342900" indent="-342900">
                        <a:buFont typeface="Arial" panose="020B0604020202020204" pitchFamily="34" charset="0"/>
                        <a:buChar char="•"/>
                      </a:pPr>
                      <a:r>
                        <a:rPr lang="en-US" sz="2400" noProof="0" dirty="0"/>
                        <a:t>easy</a:t>
                      </a:r>
                    </a:p>
                    <a:p>
                      <a:pPr marL="342900" indent="-342900">
                        <a:buFont typeface="Arial" panose="020B0604020202020204" pitchFamily="34" charset="0"/>
                        <a:buChar char="•"/>
                      </a:pPr>
                      <a:r>
                        <a:rPr lang="en-US" sz="2400" noProof="0" dirty="0"/>
                        <a:t>no downtime</a:t>
                      </a:r>
                    </a:p>
                  </a:txBody>
                  <a:tcPr marL="107229" marR="107229" marT="45708" marB="45708"/>
                </a:tc>
                <a:extLst>
                  <a:ext uri="{0D108BD9-81ED-4DB2-BD59-A6C34878D82A}">
                    <a16:rowId xmlns:a16="http://schemas.microsoft.com/office/drawing/2014/main" xmlns="" val="1361242022"/>
                  </a:ext>
                </a:extLst>
              </a:tr>
              <a:tr h="456954">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tc>
                  <a:txBody>
                    <a:bodyPr/>
                    <a:lstStyle/>
                    <a:p>
                      <a:endParaRPr lang="en-US" sz="2400" noProof="0" dirty="0"/>
                    </a:p>
                  </a:txBody>
                  <a:tcPr marL="107229" marR="107229" marT="45708" marB="45708"/>
                </a:tc>
                <a:extLst>
                  <a:ext uri="{0D108BD9-81ED-4DB2-BD59-A6C34878D82A}">
                    <a16:rowId xmlns:a16="http://schemas.microsoft.com/office/drawing/2014/main" xmlns="" val="298330136"/>
                  </a:ext>
                </a:extLst>
              </a:tr>
            </a:tbl>
          </a:graphicData>
        </a:graphic>
      </p:graphicFrame>
      <p:sp>
        <p:nvSpPr>
          <p:cNvPr id="5" name="Title 4">
            <a:extLst>
              <a:ext uri="{FF2B5EF4-FFF2-40B4-BE49-F238E27FC236}">
                <a16:creationId xmlns:a16="http://schemas.microsoft.com/office/drawing/2014/main" xmlns="" id="{490B72C3-E2A3-4745-B26C-652A18426292}"/>
              </a:ext>
            </a:extLst>
          </p:cNvPr>
          <p:cNvSpPr>
            <a:spLocks noGrp="1"/>
          </p:cNvSpPr>
          <p:nvPr>
            <p:ph type="title"/>
          </p:nvPr>
        </p:nvSpPr>
        <p:spPr/>
        <p:txBody>
          <a:bodyPr/>
          <a:lstStyle/>
          <a:p>
            <a:r>
              <a:rPr lang="en-US"/>
              <a:t>Differences: Tabular vs Document</a:t>
            </a:r>
            <a:endParaRPr lang="en-US" dirty="0"/>
          </a:p>
        </p:txBody>
      </p:sp>
    </p:spTree>
    <p:extLst>
      <p:ext uri="{BB962C8B-B14F-4D97-AF65-F5344CB8AC3E}">
        <p14:creationId xmlns:p14="http://schemas.microsoft.com/office/powerpoint/2010/main" val="2036954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2BE5B51E-D39E-4CC2-9EB5-9B0E2F92896D}"/>
              </a:ext>
            </a:extLst>
          </p:cNvPr>
          <p:cNvGraphicFramePr>
            <a:graphicFrameLocks noGrp="1"/>
          </p:cNvGraphicFramePr>
          <p:nvPr>
            <p:ph idx="1"/>
            <p:extLst/>
          </p:nvPr>
        </p:nvGraphicFramePr>
        <p:xfrm>
          <a:off x="306389" y="1827213"/>
          <a:ext cx="11578443" cy="4280136"/>
        </p:xfrm>
        <a:graphic>
          <a:graphicData uri="http://schemas.openxmlformats.org/drawingml/2006/table">
            <a:tbl>
              <a:tblPr firstRow="1" bandRow="1">
                <a:tableStyleId>{9DCAF9ED-07DC-4A11-8D7F-57B35C25682E}</a:tableStyleId>
              </a:tblPr>
              <a:tblGrid>
                <a:gridCol w="3011606">
                  <a:extLst>
                    <a:ext uri="{9D8B030D-6E8A-4147-A177-3AD203B41FA5}">
                      <a16:colId xmlns:a16="http://schemas.microsoft.com/office/drawing/2014/main" xmlns="" val="178492216"/>
                    </a:ext>
                  </a:extLst>
                </a:gridCol>
                <a:gridCol w="4707356">
                  <a:extLst>
                    <a:ext uri="{9D8B030D-6E8A-4147-A177-3AD203B41FA5}">
                      <a16:colId xmlns:a16="http://schemas.microsoft.com/office/drawing/2014/main" xmlns="" val="3205991766"/>
                    </a:ext>
                  </a:extLst>
                </a:gridCol>
                <a:gridCol w="3859481">
                  <a:extLst>
                    <a:ext uri="{9D8B030D-6E8A-4147-A177-3AD203B41FA5}">
                      <a16:colId xmlns:a16="http://schemas.microsoft.com/office/drawing/2014/main" xmlns="" val="1870893352"/>
                    </a:ext>
                  </a:extLst>
                </a:gridCol>
              </a:tblGrid>
              <a:tr h="456954">
                <a:tc>
                  <a:txBody>
                    <a:bodyPr/>
                    <a:lstStyle/>
                    <a:p>
                      <a:endParaRPr lang="en-US" sz="2400" b="1" noProof="0" dirty="0">
                        <a:latin typeface="+mn-lt"/>
                      </a:endParaRPr>
                    </a:p>
                  </a:txBody>
                  <a:tcPr marL="107229" marR="107229" marT="45708" marB="45708"/>
                </a:tc>
                <a:tc>
                  <a:txBody>
                    <a:bodyPr/>
                    <a:lstStyle/>
                    <a:p>
                      <a:r>
                        <a:rPr lang="en-US" sz="2400" noProof="0" dirty="0"/>
                        <a:t>Tabular</a:t>
                      </a:r>
                      <a:endParaRPr lang="en-US" sz="2400" b="1" noProof="0" dirty="0">
                        <a:latin typeface="+mn-lt"/>
                      </a:endParaRPr>
                    </a:p>
                  </a:txBody>
                  <a:tcPr marL="107229" marR="107229" marT="45708" marB="45708"/>
                </a:tc>
                <a:tc>
                  <a:txBody>
                    <a:bodyPr/>
                    <a:lstStyle/>
                    <a:p>
                      <a:r>
                        <a:rPr lang="en-US" sz="2400" noProof="0" dirty="0"/>
                        <a:t>MongoDB</a:t>
                      </a:r>
                      <a:endParaRPr lang="en-US" sz="2400" b="1" noProof="0" dirty="0">
                        <a:latin typeface="+mn-lt"/>
                      </a:endParaRPr>
                    </a:p>
                  </a:txBody>
                  <a:tcPr marL="107229" marR="107229" marT="45708" marB="45708"/>
                </a:tc>
                <a:extLst>
                  <a:ext uri="{0D108BD9-81ED-4DB2-BD59-A6C34878D82A}">
                    <a16:rowId xmlns:a16="http://schemas.microsoft.com/office/drawing/2014/main" xmlns="" val="1820773049"/>
                  </a:ext>
                </a:extLst>
              </a:tr>
              <a:tr h="1188030">
                <a:tc>
                  <a:txBody>
                    <a:bodyPr/>
                    <a:lstStyle/>
                    <a:p>
                      <a:r>
                        <a:rPr lang="en-US" sz="2400" noProof="0" dirty="0"/>
                        <a:t>Steps to create the model</a:t>
                      </a:r>
                    </a:p>
                  </a:txBody>
                  <a:tcPr marL="107229" marR="107229" marT="45708" marB="45708"/>
                </a:tc>
                <a:tc>
                  <a:txBody>
                    <a:bodyPr/>
                    <a:lstStyle/>
                    <a:p>
                      <a:r>
                        <a:rPr lang="en-US" sz="2400" noProof="0" dirty="0"/>
                        <a:t>1 – define schema</a:t>
                      </a:r>
                      <a:br>
                        <a:rPr lang="en-US" sz="2400" noProof="0" dirty="0"/>
                      </a:br>
                      <a:r>
                        <a:rPr lang="en-US" sz="2400" noProof="0" dirty="0"/>
                        <a:t>2 – develop app and queries</a:t>
                      </a:r>
                    </a:p>
                  </a:txBody>
                  <a:tcPr marL="107229" marR="107229" marT="45708" marB="45708"/>
                </a:tc>
                <a:tc>
                  <a:txBody>
                    <a:bodyPr/>
                    <a:lstStyle/>
                    <a:p>
                      <a:r>
                        <a:rPr lang="en-US" sz="2400" noProof="0" dirty="0"/>
                        <a:t>1 – identifying the queries</a:t>
                      </a:r>
                      <a:br>
                        <a:rPr lang="en-US" sz="2400" noProof="0" dirty="0"/>
                      </a:br>
                      <a:r>
                        <a:rPr lang="en-US" sz="2400" noProof="0" dirty="0"/>
                        <a:t>2 – define schema</a:t>
                      </a:r>
                    </a:p>
                  </a:txBody>
                  <a:tcPr marL="107229" marR="107229" marT="45708" marB="45708"/>
                </a:tc>
                <a:extLst>
                  <a:ext uri="{0D108BD9-81ED-4DB2-BD59-A6C34878D82A}">
                    <a16:rowId xmlns:a16="http://schemas.microsoft.com/office/drawing/2014/main" xmlns="" val="2520827473"/>
                  </a:ext>
                </a:extLst>
              </a:tr>
              <a:tr h="822492">
                <a:tc>
                  <a:txBody>
                    <a:bodyPr/>
                    <a:lstStyle/>
                    <a:p>
                      <a:r>
                        <a:rPr lang="en-US" sz="2400" noProof="0" dirty="0"/>
                        <a:t>Initial schema</a:t>
                      </a:r>
                    </a:p>
                  </a:txBody>
                  <a:tcPr marL="107229" marR="107229" marT="45708" marB="45708"/>
                </a:tc>
                <a:tc>
                  <a:txBody>
                    <a:bodyPr/>
                    <a:lstStyle/>
                    <a:p>
                      <a:pPr marL="342900" indent="-342900">
                        <a:buFont typeface="Arial" panose="020B0604020202020204" pitchFamily="34" charset="0"/>
                        <a:buChar char="•"/>
                      </a:pPr>
                      <a:r>
                        <a:rPr lang="en-US" sz="2400" noProof="0" dirty="0"/>
                        <a:t>3</a:t>
                      </a:r>
                      <a:r>
                        <a:rPr lang="en-US" sz="2400" baseline="30000" noProof="0" dirty="0"/>
                        <a:t>rd</a:t>
                      </a:r>
                      <a:r>
                        <a:rPr lang="en-US" sz="2400" noProof="0" dirty="0"/>
                        <a:t> normal form</a:t>
                      </a:r>
                    </a:p>
                    <a:p>
                      <a:pPr marL="342900" indent="-342900">
                        <a:buFont typeface="Arial" panose="020B0604020202020204" pitchFamily="34" charset="0"/>
                        <a:buChar char="•"/>
                      </a:pPr>
                      <a:r>
                        <a:rPr lang="en-US" sz="2400" noProof="0" dirty="0"/>
                        <a:t>one possible solution</a:t>
                      </a:r>
                    </a:p>
                  </a:txBody>
                  <a:tcPr marL="107229" marR="107229" marT="45708" marB="45708"/>
                </a:tc>
                <a:tc>
                  <a:txBody>
                    <a:bodyPr/>
                    <a:lstStyle/>
                    <a:p>
                      <a:pPr marL="342900" indent="-342900">
                        <a:buFont typeface="Arial" panose="020B0604020202020204" pitchFamily="34" charset="0"/>
                        <a:buChar char="•"/>
                      </a:pPr>
                      <a:r>
                        <a:rPr lang="en-US" sz="2400" noProof="0" dirty="0"/>
                        <a:t>many possible solutions</a:t>
                      </a:r>
                    </a:p>
                  </a:txBody>
                  <a:tcPr marL="107229" marR="107229" marT="45708" marB="45708"/>
                </a:tc>
                <a:extLst>
                  <a:ext uri="{0D108BD9-81ED-4DB2-BD59-A6C34878D82A}">
                    <a16:rowId xmlns:a16="http://schemas.microsoft.com/office/drawing/2014/main" xmlns="" val="2008045874"/>
                  </a:ext>
                </a:extLst>
              </a:tr>
              <a:tr h="456954">
                <a:tc>
                  <a:txBody>
                    <a:bodyPr/>
                    <a:lstStyle/>
                    <a:p>
                      <a:r>
                        <a:rPr lang="en-US" sz="2400" noProof="0" dirty="0"/>
                        <a:t>Final schema</a:t>
                      </a:r>
                    </a:p>
                  </a:txBody>
                  <a:tcPr marL="107229" marR="107229" marT="45708" marB="45708"/>
                </a:tc>
                <a:tc>
                  <a:txBody>
                    <a:bodyPr/>
                    <a:lstStyle/>
                    <a:p>
                      <a:pPr marL="342900" indent="-342900">
                        <a:buFont typeface="Arial" panose="020B0604020202020204" pitchFamily="34" charset="0"/>
                        <a:buChar char="•"/>
                      </a:pPr>
                      <a:r>
                        <a:rPr lang="en-US" sz="2400" noProof="0" dirty="0"/>
                        <a:t>likely denormalized</a:t>
                      </a:r>
                    </a:p>
                  </a:txBody>
                  <a:tcPr marL="107229" marR="107229" marT="45708" marB="45708"/>
                </a:tc>
                <a:tc>
                  <a:txBody>
                    <a:bodyPr/>
                    <a:lstStyle/>
                    <a:p>
                      <a:pPr marL="342900" indent="-342900">
                        <a:buFont typeface="Arial" panose="020B0604020202020204" pitchFamily="34" charset="0"/>
                        <a:buChar char="•"/>
                      </a:pPr>
                      <a:r>
                        <a:rPr lang="en-US" sz="2400" noProof="0" dirty="0"/>
                        <a:t>few changes</a:t>
                      </a:r>
                    </a:p>
                  </a:txBody>
                  <a:tcPr marL="107229" marR="107229" marT="45708" marB="45708"/>
                </a:tc>
                <a:extLst>
                  <a:ext uri="{0D108BD9-81ED-4DB2-BD59-A6C34878D82A}">
                    <a16:rowId xmlns:a16="http://schemas.microsoft.com/office/drawing/2014/main" xmlns="" val="1457496132"/>
                  </a:ext>
                </a:extLst>
              </a:tr>
              <a:tr h="897642">
                <a:tc>
                  <a:txBody>
                    <a:bodyPr/>
                    <a:lstStyle/>
                    <a:p>
                      <a:r>
                        <a:rPr lang="en-US" sz="2400" noProof="0" dirty="0"/>
                        <a:t>Schema evolution</a:t>
                      </a:r>
                    </a:p>
                  </a:txBody>
                  <a:tcPr marL="107229" marR="107229" marT="45708" marB="45708"/>
                </a:tc>
                <a:tc>
                  <a:txBody>
                    <a:bodyPr/>
                    <a:lstStyle/>
                    <a:p>
                      <a:pPr marL="342900" indent="-342900">
                        <a:buFont typeface="Arial" panose="020B0604020202020204" pitchFamily="34" charset="0"/>
                        <a:buChar char="•"/>
                      </a:pPr>
                      <a:r>
                        <a:rPr lang="en-US" sz="2400" noProof="0" dirty="0"/>
                        <a:t>difficult and not optimal</a:t>
                      </a:r>
                    </a:p>
                    <a:p>
                      <a:pPr marL="342900" indent="-342900">
                        <a:buFont typeface="Arial" panose="020B0604020202020204" pitchFamily="34" charset="0"/>
                        <a:buChar char="•"/>
                      </a:pPr>
                      <a:r>
                        <a:rPr lang="en-US" sz="2400" noProof="0" dirty="0"/>
                        <a:t>likely downtime</a:t>
                      </a:r>
                    </a:p>
                  </a:txBody>
                  <a:tcPr marL="107229" marR="107229" marT="45708" marB="45708"/>
                </a:tc>
                <a:tc>
                  <a:txBody>
                    <a:bodyPr/>
                    <a:lstStyle/>
                    <a:p>
                      <a:pPr marL="342900" indent="-342900">
                        <a:buFont typeface="Arial" panose="020B0604020202020204" pitchFamily="34" charset="0"/>
                        <a:buChar char="•"/>
                      </a:pPr>
                      <a:r>
                        <a:rPr lang="en-US" sz="2400" noProof="0" dirty="0"/>
                        <a:t>easy</a:t>
                      </a:r>
                    </a:p>
                    <a:p>
                      <a:pPr marL="342900" indent="-342900">
                        <a:buFont typeface="Arial" panose="020B0604020202020204" pitchFamily="34" charset="0"/>
                        <a:buChar char="•"/>
                      </a:pPr>
                      <a:r>
                        <a:rPr lang="en-US" sz="2400" noProof="0" dirty="0"/>
                        <a:t>no downtime</a:t>
                      </a:r>
                    </a:p>
                  </a:txBody>
                  <a:tcPr marL="107229" marR="107229" marT="45708" marB="45708"/>
                </a:tc>
                <a:extLst>
                  <a:ext uri="{0D108BD9-81ED-4DB2-BD59-A6C34878D82A}">
                    <a16:rowId xmlns:a16="http://schemas.microsoft.com/office/drawing/2014/main" xmlns="" val="1361242022"/>
                  </a:ext>
                </a:extLst>
              </a:tr>
              <a:tr h="456954">
                <a:tc>
                  <a:txBody>
                    <a:bodyPr/>
                    <a:lstStyle/>
                    <a:p>
                      <a:r>
                        <a:rPr lang="en-US" sz="2400" noProof="0" dirty="0"/>
                        <a:t>Performance</a:t>
                      </a:r>
                    </a:p>
                  </a:txBody>
                  <a:tcPr marL="107229" marR="107229" marT="45708" marB="45708"/>
                </a:tc>
                <a:tc>
                  <a:txBody>
                    <a:bodyPr/>
                    <a:lstStyle/>
                    <a:p>
                      <a:pPr marL="342900" indent="-342900">
                        <a:buFont typeface="Arial" panose="020B0604020202020204" pitchFamily="34" charset="0"/>
                        <a:buChar char="•"/>
                      </a:pPr>
                      <a:r>
                        <a:rPr lang="en-US" sz="2400" noProof="0" dirty="0"/>
                        <a:t>mediocre</a:t>
                      </a:r>
                    </a:p>
                  </a:txBody>
                  <a:tcPr marL="107229" marR="107229" marT="45708" marB="45708"/>
                </a:tc>
                <a:tc>
                  <a:txBody>
                    <a:bodyPr/>
                    <a:lstStyle/>
                    <a:p>
                      <a:pPr marL="342900" indent="-342900">
                        <a:buFont typeface="Arial" panose="020B0604020202020204" pitchFamily="34" charset="0"/>
                        <a:buChar char="•"/>
                      </a:pPr>
                      <a:r>
                        <a:rPr lang="en-US" sz="2400" noProof="0" dirty="0"/>
                        <a:t>optimized</a:t>
                      </a:r>
                    </a:p>
                  </a:txBody>
                  <a:tcPr marL="107229" marR="107229" marT="45708" marB="45708"/>
                </a:tc>
                <a:extLst>
                  <a:ext uri="{0D108BD9-81ED-4DB2-BD59-A6C34878D82A}">
                    <a16:rowId xmlns:a16="http://schemas.microsoft.com/office/drawing/2014/main" xmlns="" val="298330136"/>
                  </a:ext>
                </a:extLst>
              </a:tr>
            </a:tbl>
          </a:graphicData>
        </a:graphic>
      </p:graphicFrame>
      <p:sp>
        <p:nvSpPr>
          <p:cNvPr id="5" name="Title 4">
            <a:extLst>
              <a:ext uri="{FF2B5EF4-FFF2-40B4-BE49-F238E27FC236}">
                <a16:creationId xmlns:a16="http://schemas.microsoft.com/office/drawing/2014/main" xmlns="" id="{490B72C3-E2A3-4745-B26C-652A18426292}"/>
              </a:ext>
            </a:extLst>
          </p:cNvPr>
          <p:cNvSpPr>
            <a:spLocks noGrp="1"/>
          </p:cNvSpPr>
          <p:nvPr>
            <p:ph type="title"/>
          </p:nvPr>
        </p:nvSpPr>
        <p:spPr/>
        <p:txBody>
          <a:bodyPr/>
          <a:lstStyle/>
          <a:p>
            <a:r>
              <a:rPr lang="en-US"/>
              <a:t>Differences: Tabular vs Document</a:t>
            </a:r>
            <a:endParaRPr lang="en-US" dirty="0"/>
          </a:p>
        </p:txBody>
      </p:sp>
    </p:spTree>
    <p:extLst>
      <p:ext uri="{BB962C8B-B14F-4D97-AF65-F5344CB8AC3E}">
        <p14:creationId xmlns:p14="http://schemas.microsoft.com/office/powerpoint/2010/main" val="989048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5DA7BDC-53CA-D148-99BC-1062626B0A29}"/>
              </a:ext>
            </a:extLst>
          </p:cNvPr>
          <p:cNvSpPr>
            <a:spLocks noGrp="1"/>
          </p:cNvSpPr>
          <p:nvPr>
            <p:ph type="title"/>
          </p:nvPr>
        </p:nvSpPr>
        <p:spPr/>
        <p:txBody>
          <a:bodyPr/>
          <a:lstStyle/>
          <a:p>
            <a:r>
              <a:rPr lang="en-US" dirty="0" smtClean="0"/>
              <a:t>Data Modelling Methodology</a:t>
            </a:r>
            <a:endParaRPr lang="en-US" dirty="0"/>
          </a:p>
        </p:txBody>
      </p:sp>
      <p:sp>
        <p:nvSpPr>
          <p:cNvPr id="2" name="Content Placeholder 1">
            <a:extLst>
              <a:ext uri="{FF2B5EF4-FFF2-40B4-BE49-F238E27FC236}">
                <a16:creationId xmlns:a16="http://schemas.microsoft.com/office/drawing/2014/main" xmlns="" id="{D4BFD48B-D189-F649-9B2E-B88B63EA3AFC}"/>
              </a:ext>
            </a:extLst>
          </p:cNvPr>
          <p:cNvSpPr>
            <a:spLocks noGrp="1"/>
          </p:cNvSpPr>
          <p:nvPr>
            <p:ph idx="1"/>
          </p:nvPr>
        </p:nvSpPr>
        <p:spPr/>
        <p:txBody>
          <a:bodyPr anchor="t"/>
          <a:lstStyle/>
          <a:p>
            <a:endParaRPr lang="en-US" dirty="0"/>
          </a:p>
          <a:p>
            <a:endParaRPr lang="en-US" dirty="0"/>
          </a:p>
          <a:p>
            <a:endParaRPr lang="en-US" dirty="0"/>
          </a:p>
        </p:txBody>
      </p:sp>
      <p:pic>
        <p:nvPicPr>
          <p:cNvPr id="4" name="Graphic 3">
            <a:extLst>
              <a:ext uri="{FF2B5EF4-FFF2-40B4-BE49-F238E27FC236}">
                <a16:creationId xmlns:a16="http://schemas.microsoft.com/office/drawing/2014/main" xmlns="" id="{DAE54FF0-C167-304A-A307-8C9F1FC456F2}"/>
              </a:ext>
            </a:extLst>
          </p:cNvPr>
          <p:cNvPicPr>
            <a:picLocks noChangeAspect="1"/>
          </p:cNvPicPr>
          <p:nvPr/>
        </p:nvPicPr>
        <p:blipFill>
          <a:blip r:embed="rId3"/>
          <a:stretch>
            <a:fillRect/>
          </a:stretch>
        </p:blipFill>
        <p:spPr>
          <a:xfrm>
            <a:off x="4648579" y="1351457"/>
            <a:ext cx="7237115" cy="4570809"/>
          </a:xfrm>
          <a:prstGeom prst="rect">
            <a:avLst/>
          </a:prstGeom>
        </p:spPr>
      </p:pic>
    </p:spTree>
    <p:extLst>
      <p:ext uri="{BB962C8B-B14F-4D97-AF65-F5344CB8AC3E}">
        <p14:creationId xmlns:p14="http://schemas.microsoft.com/office/powerpoint/2010/main" val="1173151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5DA7BDC-53CA-D148-99BC-1062626B0A29}"/>
              </a:ext>
            </a:extLst>
          </p:cNvPr>
          <p:cNvSpPr>
            <a:spLocks noGrp="1"/>
          </p:cNvSpPr>
          <p:nvPr>
            <p:ph type="title"/>
          </p:nvPr>
        </p:nvSpPr>
        <p:spPr/>
        <p:txBody>
          <a:bodyPr/>
          <a:lstStyle/>
          <a:p>
            <a:r>
              <a:rPr lang="en-US" dirty="0"/>
              <a:t>Data Modelling Methodology</a:t>
            </a:r>
          </a:p>
        </p:txBody>
      </p:sp>
      <p:sp>
        <p:nvSpPr>
          <p:cNvPr id="2" name="Content Placeholder 1">
            <a:extLst>
              <a:ext uri="{FF2B5EF4-FFF2-40B4-BE49-F238E27FC236}">
                <a16:creationId xmlns:a16="http://schemas.microsoft.com/office/drawing/2014/main" xmlns="" id="{D4BFD48B-D189-F649-9B2E-B88B63EA3AFC}"/>
              </a:ext>
            </a:extLst>
          </p:cNvPr>
          <p:cNvSpPr>
            <a:spLocks noGrp="1"/>
          </p:cNvSpPr>
          <p:nvPr>
            <p:ph sz="half" idx="1"/>
          </p:nvPr>
        </p:nvSpPr>
        <p:spPr/>
        <p:txBody>
          <a:bodyPr/>
          <a:lstStyle/>
          <a:p>
            <a:endParaRPr lang="en-US" dirty="0"/>
          </a:p>
          <a:p>
            <a:pPr indent="-457200">
              <a:buFont typeface="+mj-lt"/>
              <a:buAutoNum type="arabicPeriod"/>
            </a:pPr>
            <a:r>
              <a:rPr lang="en-US" b="1" dirty="0"/>
              <a:t>Describe the Workload</a:t>
            </a:r>
          </a:p>
          <a:p>
            <a:endParaRPr lang="en-US" dirty="0"/>
          </a:p>
          <a:p>
            <a:endParaRPr lang="en-US" dirty="0"/>
          </a:p>
        </p:txBody>
      </p:sp>
      <p:pic>
        <p:nvPicPr>
          <p:cNvPr id="4" name="Graphic 3">
            <a:extLst>
              <a:ext uri="{FF2B5EF4-FFF2-40B4-BE49-F238E27FC236}">
                <a16:creationId xmlns:a16="http://schemas.microsoft.com/office/drawing/2014/main" xmlns="" id="{DAE54FF0-C167-304A-A307-8C9F1FC456F2}"/>
              </a:ext>
            </a:extLst>
          </p:cNvPr>
          <p:cNvPicPr>
            <a:picLocks noChangeAspect="1"/>
          </p:cNvPicPr>
          <p:nvPr/>
        </p:nvPicPr>
        <p:blipFill>
          <a:blip r:embed="rId3"/>
          <a:stretch>
            <a:fillRect/>
          </a:stretch>
        </p:blipFill>
        <p:spPr>
          <a:xfrm>
            <a:off x="4648579" y="1351457"/>
            <a:ext cx="7237115" cy="4570809"/>
          </a:xfrm>
          <a:prstGeom prst="rect">
            <a:avLst/>
          </a:prstGeom>
        </p:spPr>
      </p:pic>
      <p:sp>
        <p:nvSpPr>
          <p:cNvPr id="7" name="Rectangle 6">
            <a:extLst>
              <a:ext uri="{FF2B5EF4-FFF2-40B4-BE49-F238E27FC236}">
                <a16:creationId xmlns:a16="http://schemas.microsoft.com/office/drawing/2014/main" xmlns="" id="{C55031D5-FE5B-A54C-A5B7-A4604D4952F1}"/>
              </a:ext>
            </a:extLst>
          </p:cNvPr>
          <p:cNvSpPr/>
          <p:nvPr/>
        </p:nvSpPr>
        <p:spPr>
          <a:xfrm>
            <a:off x="6504550" y="1352418"/>
            <a:ext cx="2252755" cy="151407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65"/>
          </a:p>
        </p:txBody>
      </p:sp>
    </p:spTree>
    <p:extLst>
      <p:ext uri="{BB962C8B-B14F-4D97-AF65-F5344CB8AC3E}">
        <p14:creationId xmlns:p14="http://schemas.microsoft.com/office/powerpoint/2010/main" val="946555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5DA7BDC-53CA-D148-99BC-1062626B0A29}"/>
              </a:ext>
            </a:extLst>
          </p:cNvPr>
          <p:cNvSpPr>
            <a:spLocks noGrp="1"/>
          </p:cNvSpPr>
          <p:nvPr>
            <p:ph type="title"/>
          </p:nvPr>
        </p:nvSpPr>
        <p:spPr/>
        <p:txBody>
          <a:bodyPr/>
          <a:lstStyle/>
          <a:p>
            <a:r>
              <a:rPr lang="en-US" dirty="0"/>
              <a:t>Data Modelling Methodology</a:t>
            </a:r>
          </a:p>
        </p:txBody>
      </p:sp>
      <p:sp>
        <p:nvSpPr>
          <p:cNvPr id="2" name="Content Placeholder 1">
            <a:extLst>
              <a:ext uri="{FF2B5EF4-FFF2-40B4-BE49-F238E27FC236}">
                <a16:creationId xmlns:a16="http://schemas.microsoft.com/office/drawing/2014/main" xmlns="" id="{D4BFD48B-D189-F649-9B2E-B88B63EA3AFC}"/>
              </a:ext>
            </a:extLst>
          </p:cNvPr>
          <p:cNvSpPr>
            <a:spLocks noGrp="1"/>
          </p:cNvSpPr>
          <p:nvPr>
            <p:ph sz="half" idx="1"/>
          </p:nvPr>
        </p:nvSpPr>
        <p:spPr/>
        <p:txBody>
          <a:bodyPr/>
          <a:lstStyle/>
          <a:p>
            <a:endParaRPr lang="en-US" dirty="0"/>
          </a:p>
          <a:p>
            <a:pPr indent="-457200">
              <a:buFont typeface="+mj-lt"/>
              <a:buAutoNum type="arabicPeriod"/>
            </a:pPr>
            <a:r>
              <a:rPr lang="en-US" dirty="0"/>
              <a:t>Describe the Workload</a:t>
            </a:r>
          </a:p>
          <a:p>
            <a:pPr indent="-457200">
              <a:buFont typeface="+mj-lt"/>
              <a:buAutoNum type="arabicPeriod"/>
            </a:pPr>
            <a:r>
              <a:rPr lang="en-US" b="1" dirty="0"/>
              <a:t>Identify and Model</a:t>
            </a:r>
            <a:br>
              <a:rPr lang="en-US" b="1" dirty="0"/>
            </a:br>
            <a:r>
              <a:rPr lang="en-US" b="1" dirty="0"/>
              <a:t>the Relationships</a:t>
            </a:r>
          </a:p>
          <a:p>
            <a:endParaRPr lang="en-US" dirty="0"/>
          </a:p>
        </p:txBody>
      </p:sp>
      <p:pic>
        <p:nvPicPr>
          <p:cNvPr id="4" name="Graphic 3">
            <a:extLst>
              <a:ext uri="{FF2B5EF4-FFF2-40B4-BE49-F238E27FC236}">
                <a16:creationId xmlns:a16="http://schemas.microsoft.com/office/drawing/2014/main" xmlns="" id="{DAE54FF0-C167-304A-A307-8C9F1FC456F2}"/>
              </a:ext>
            </a:extLst>
          </p:cNvPr>
          <p:cNvPicPr>
            <a:picLocks noChangeAspect="1"/>
          </p:cNvPicPr>
          <p:nvPr/>
        </p:nvPicPr>
        <p:blipFill>
          <a:blip r:embed="rId3"/>
          <a:stretch>
            <a:fillRect/>
          </a:stretch>
        </p:blipFill>
        <p:spPr>
          <a:xfrm>
            <a:off x="4648579" y="1351457"/>
            <a:ext cx="7237115" cy="4570809"/>
          </a:xfrm>
          <a:prstGeom prst="rect">
            <a:avLst/>
          </a:prstGeom>
        </p:spPr>
      </p:pic>
      <p:sp>
        <p:nvSpPr>
          <p:cNvPr id="7" name="Rectangle 6">
            <a:extLst>
              <a:ext uri="{FF2B5EF4-FFF2-40B4-BE49-F238E27FC236}">
                <a16:creationId xmlns:a16="http://schemas.microsoft.com/office/drawing/2014/main" xmlns="" id="{0C4F5780-C7DB-6646-934F-F4A30135E667}"/>
              </a:ext>
            </a:extLst>
          </p:cNvPr>
          <p:cNvSpPr/>
          <p:nvPr/>
        </p:nvSpPr>
        <p:spPr>
          <a:xfrm>
            <a:off x="6534788" y="2863765"/>
            <a:ext cx="2252755" cy="151407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65"/>
          </a:p>
        </p:txBody>
      </p:sp>
    </p:spTree>
    <p:extLst>
      <p:ext uri="{BB962C8B-B14F-4D97-AF65-F5344CB8AC3E}">
        <p14:creationId xmlns:p14="http://schemas.microsoft.com/office/powerpoint/2010/main" val="702245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F2FB66-3E16-4A45-BC88-6C3C592BC842}"/>
              </a:ext>
            </a:extLst>
          </p:cNvPr>
          <p:cNvSpPr>
            <a:spLocks noGrp="1"/>
          </p:cNvSpPr>
          <p:nvPr>
            <p:ph type="ctrTitle"/>
          </p:nvPr>
        </p:nvSpPr>
        <p:spPr/>
        <p:txBody>
          <a:bodyPr/>
          <a:lstStyle/>
          <a:p>
            <a:r>
              <a:rPr lang="en-US" sz="4800" dirty="0" smtClean="0"/>
              <a:t>Part 1: Comparing Relational &amp; Document Models</a:t>
            </a:r>
            <a:endParaRPr lang="en-US" sz="4800" dirty="0"/>
          </a:p>
        </p:txBody>
      </p:sp>
    </p:spTree>
    <p:extLst>
      <p:ext uri="{BB962C8B-B14F-4D97-AF65-F5344CB8AC3E}">
        <p14:creationId xmlns:p14="http://schemas.microsoft.com/office/powerpoint/2010/main" val="3596539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6E1769-6DF9-E742-9444-BD3CCA7E10B7}"/>
              </a:ext>
            </a:extLst>
          </p:cNvPr>
          <p:cNvPicPr>
            <a:picLocks noChangeAspect="1"/>
          </p:cNvPicPr>
          <p:nvPr/>
        </p:nvPicPr>
        <p:blipFill>
          <a:blip r:embed="rId3"/>
          <a:stretch>
            <a:fillRect/>
          </a:stretch>
        </p:blipFill>
        <p:spPr>
          <a:xfrm>
            <a:off x="197479" y="180460"/>
            <a:ext cx="11854412" cy="5958378"/>
          </a:xfrm>
          <a:prstGeom prst="rect">
            <a:avLst/>
          </a:prstGeom>
        </p:spPr>
      </p:pic>
    </p:spTree>
    <p:extLst>
      <p:ext uri="{BB962C8B-B14F-4D97-AF65-F5344CB8AC3E}">
        <p14:creationId xmlns:p14="http://schemas.microsoft.com/office/powerpoint/2010/main" val="4088663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6E1769-6DF9-E742-9444-BD3CCA7E10B7}"/>
              </a:ext>
            </a:extLst>
          </p:cNvPr>
          <p:cNvPicPr>
            <a:picLocks noChangeAspect="1"/>
          </p:cNvPicPr>
          <p:nvPr/>
        </p:nvPicPr>
        <p:blipFill>
          <a:blip r:embed="rId3"/>
          <a:stretch>
            <a:fillRect/>
          </a:stretch>
        </p:blipFill>
        <p:spPr>
          <a:xfrm>
            <a:off x="197480" y="180460"/>
            <a:ext cx="11854410" cy="5958378"/>
          </a:xfrm>
          <a:prstGeom prst="rect">
            <a:avLst/>
          </a:prstGeom>
        </p:spPr>
      </p:pic>
    </p:spTree>
    <p:extLst>
      <p:ext uri="{BB962C8B-B14F-4D97-AF65-F5344CB8AC3E}">
        <p14:creationId xmlns:p14="http://schemas.microsoft.com/office/powerpoint/2010/main" val="3168183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6E1769-6DF9-E742-9444-BD3CCA7E10B7}"/>
              </a:ext>
            </a:extLst>
          </p:cNvPr>
          <p:cNvPicPr>
            <a:picLocks noChangeAspect="1"/>
          </p:cNvPicPr>
          <p:nvPr/>
        </p:nvPicPr>
        <p:blipFill>
          <a:blip r:embed="rId3"/>
          <a:stretch>
            <a:fillRect/>
          </a:stretch>
        </p:blipFill>
        <p:spPr>
          <a:xfrm>
            <a:off x="197480" y="180460"/>
            <a:ext cx="11854410" cy="5958378"/>
          </a:xfrm>
          <a:prstGeom prst="rect">
            <a:avLst/>
          </a:prstGeom>
        </p:spPr>
      </p:pic>
    </p:spTree>
    <p:extLst>
      <p:ext uri="{BB962C8B-B14F-4D97-AF65-F5344CB8AC3E}">
        <p14:creationId xmlns:p14="http://schemas.microsoft.com/office/powerpoint/2010/main" val="2067255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5DA7BDC-53CA-D148-99BC-1062626B0A29}"/>
              </a:ext>
            </a:extLst>
          </p:cNvPr>
          <p:cNvSpPr>
            <a:spLocks noGrp="1"/>
          </p:cNvSpPr>
          <p:nvPr>
            <p:ph type="title"/>
          </p:nvPr>
        </p:nvSpPr>
        <p:spPr/>
        <p:txBody>
          <a:bodyPr/>
          <a:lstStyle/>
          <a:p>
            <a:r>
              <a:rPr lang="en-US" dirty="0"/>
              <a:t>Data Modelling Methodology</a:t>
            </a:r>
          </a:p>
        </p:txBody>
      </p:sp>
      <p:sp>
        <p:nvSpPr>
          <p:cNvPr id="2" name="Content Placeholder 1">
            <a:extLst>
              <a:ext uri="{FF2B5EF4-FFF2-40B4-BE49-F238E27FC236}">
                <a16:creationId xmlns:a16="http://schemas.microsoft.com/office/drawing/2014/main" xmlns="" id="{D4BFD48B-D189-F649-9B2E-B88B63EA3AFC}"/>
              </a:ext>
            </a:extLst>
          </p:cNvPr>
          <p:cNvSpPr>
            <a:spLocks noGrp="1"/>
          </p:cNvSpPr>
          <p:nvPr>
            <p:ph sz="half" idx="1"/>
          </p:nvPr>
        </p:nvSpPr>
        <p:spPr/>
        <p:txBody>
          <a:bodyPr/>
          <a:lstStyle/>
          <a:p>
            <a:endParaRPr lang="en-US" dirty="0"/>
          </a:p>
          <a:p>
            <a:pPr indent="-457200">
              <a:buFont typeface="+mj-lt"/>
              <a:buAutoNum type="arabicPeriod"/>
            </a:pPr>
            <a:r>
              <a:rPr lang="en-US" dirty="0"/>
              <a:t>Describe the Workload</a:t>
            </a:r>
          </a:p>
          <a:p>
            <a:pPr indent="-457200">
              <a:buFont typeface="+mj-lt"/>
              <a:buAutoNum type="arabicPeriod"/>
            </a:pPr>
            <a:r>
              <a:rPr lang="en-US" dirty="0"/>
              <a:t>Identify and Model</a:t>
            </a:r>
            <a:br>
              <a:rPr lang="en-US" dirty="0"/>
            </a:br>
            <a:r>
              <a:rPr lang="en-US" dirty="0"/>
              <a:t>the Relationships</a:t>
            </a:r>
          </a:p>
          <a:p>
            <a:pPr indent="-457200">
              <a:buFont typeface="+mj-lt"/>
              <a:buAutoNum type="arabicPeriod"/>
            </a:pPr>
            <a:r>
              <a:rPr lang="en-US" b="1" dirty="0"/>
              <a:t>Apply Patterns</a:t>
            </a:r>
          </a:p>
          <a:p>
            <a:pPr indent="-457200">
              <a:buFont typeface="+mj-lt"/>
              <a:buAutoNum type="arabicPeriod"/>
            </a:pPr>
            <a:endParaRPr lang="en-US" dirty="0"/>
          </a:p>
          <a:p>
            <a:endParaRPr lang="en-US" dirty="0"/>
          </a:p>
        </p:txBody>
      </p:sp>
      <p:pic>
        <p:nvPicPr>
          <p:cNvPr id="4" name="Graphic 3">
            <a:extLst>
              <a:ext uri="{FF2B5EF4-FFF2-40B4-BE49-F238E27FC236}">
                <a16:creationId xmlns:a16="http://schemas.microsoft.com/office/drawing/2014/main" xmlns="" id="{DAE54FF0-C167-304A-A307-8C9F1FC456F2}"/>
              </a:ext>
            </a:extLst>
          </p:cNvPr>
          <p:cNvPicPr>
            <a:picLocks noChangeAspect="1"/>
          </p:cNvPicPr>
          <p:nvPr/>
        </p:nvPicPr>
        <p:blipFill>
          <a:blip r:embed="rId3"/>
          <a:stretch>
            <a:fillRect/>
          </a:stretch>
        </p:blipFill>
        <p:spPr>
          <a:xfrm>
            <a:off x="4642417" y="1351457"/>
            <a:ext cx="7237115" cy="4570809"/>
          </a:xfrm>
          <a:prstGeom prst="rect">
            <a:avLst/>
          </a:prstGeom>
        </p:spPr>
      </p:pic>
      <p:sp>
        <p:nvSpPr>
          <p:cNvPr id="7" name="Rectangle 6">
            <a:extLst>
              <a:ext uri="{FF2B5EF4-FFF2-40B4-BE49-F238E27FC236}">
                <a16:creationId xmlns:a16="http://schemas.microsoft.com/office/drawing/2014/main" xmlns="" id="{A025E04E-BD83-604B-A051-00C1F236A621}"/>
              </a:ext>
            </a:extLst>
          </p:cNvPr>
          <p:cNvSpPr/>
          <p:nvPr/>
        </p:nvSpPr>
        <p:spPr>
          <a:xfrm>
            <a:off x="6526493" y="4392135"/>
            <a:ext cx="2252755" cy="151407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65"/>
          </a:p>
        </p:txBody>
      </p:sp>
    </p:spTree>
    <p:extLst>
      <p:ext uri="{BB962C8B-B14F-4D97-AF65-F5344CB8AC3E}">
        <p14:creationId xmlns:p14="http://schemas.microsoft.com/office/powerpoint/2010/main" val="4286653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61259F-DF0D-EE49-B2A3-0029A22337DF}"/>
              </a:ext>
            </a:extLst>
          </p:cNvPr>
          <p:cNvSpPr>
            <a:spLocks noGrp="1"/>
          </p:cNvSpPr>
          <p:nvPr>
            <p:ph type="title"/>
          </p:nvPr>
        </p:nvSpPr>
        <p:spPr/>
        <p:txBody>
          <a:bodyPr/>
          <a:lstStyle/>
          <a:p>
            <a:r>
              <a:rPr lang="en-US" noProof="0" dirty="0"/>
              <a:t>Flexible </a:t>
            </a:r>
            <a:r>
              <a:rPr lang="en-US" dirty="0"/>
              <a:t>Methodology</a:t>
            </a:r>
            <a:endParaRPr lang="en-US" noProof="0" dirty="0"/>
          </a:p>
        </p:txBody>
      </p:sp>
      <p:pic>
        <p:nvPicPr>
          <p:cNvPr id="6" name="Picture 5">
            <a:extLst>
              <a:ext uri="{FF2B5EF4-FFF2-40B4-BE49-F238E27FC236}">
                <a16:creationId xmlns:a16="http://schemas.microsoft.com/office/drawing/2014/main" xmlns="" id="{0E4F3264-11BC-2347-8B27-AF41BD98DB6B}"/>
              </a:ext>
            </a:extLst>
          </p:cNvPr>
          <p:cNvPicPr>
            <a:picLocks noChangeAspect="1"/>
          </p:cNvPicPr>
          <p:nvPr/>
        </p:nvPicPr>
        <p:blipFill>
          <a:blip r:embed="rId3"/>
          <a:stretch>
            <a:fillRect/>
          </a:stretch>
        </p:blipFill>
        <p:spPr>
          <a:xfrm>
            <a:off x="643708" y="1453478"/>
            <a:ext cx="11167292" cy="4479978"/>
          </a:xfrm>
          <a:prstGeom prst="rect">
            <a:avLst/>
          </a:prstGeom>
        </p:spPr>
      </p:pic>
      <p:sp>
        <p:nvSpPr>
          <p:cNvPr id="3" name="TextBox 2"/>
          <p:cNvSpPr txBox="1"/>
          <p:nvPr/>
        </p:nvSpPr>
        <p:spPr>
          <a:xfrm>
            <a:off x="1541416" y="6254990"/>
            <a:ext cx="7262950" cy="369332"/>
          </a:xfrm>
          <a:prstGeom prst="rect">
            <a:avLst/>
          </a:prstGeom>
          <a:noFill/>
        </p:spPr>
        <p:txBody>
          <a:bodyPr wrap="square" rtlCol="0">
            <a:spAutoFit/>
          </a:bodyPr>
          <a:lstStyle/>
          <a:p>
            <a:r>
              <a:rPr lang="en-GB" sz="1800" b="1" dirty="0" smtClean="0">
                <a:solidFill>
                  <a:srgbClr val="FF0000"/>
                </a:solidFill>
              </a:rPr>
              <a:t>See details on common patterns in the next section of this deck</a:t>
            </a:r>
            <a:endParaRPr lang="en-GB" sz="1800" b="1" dirty="0">
              <a:solidFill>
                <a:srgbClr val="FF0000"/>
              </a:solidFill>
            </a:endParaRPr>
          </a:p>
        </p:txBody>
      </p:sp>
      <p:sp>
        <p:nvSpPr>
          <p:cNvPr id="9" name="Right Arrow 8"/>
          <p:cNvSpPr/>
          <p:nvPr/>
        </p:nvSpPr>
        <p:spPr>
          <a:xfrm rot="18228381">
            <a:off x="1639869" y="5717150"/>
            <a:ext cx="901337" cy="2099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209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F2FB66-3E16-4A45-BC88-6C3C592BC842}"/>
              </a:ext>
            </a:extLst>
          </p:cNvPr>
          <p:cNvSpPr>
            <a:spLocks noGrp="1"/>
          </p:cNvSpPr>
          <p:nvPr>
            <p:ph type="ctrTitle"/>
          </p:nvPr>
        </p:nvSpPr>
        <p:spPr/>
        <p:txBody>
          <a:bodyPr/>
          <a:lstStyle/>
          <a:p>
            <a:r>
              <a:rPr lang="en-US" sz="4400" dirty="0"/>
              <a:t>Part </a:t>
            </a:r>
            <a:r>
              <a:rPr lang="en-US" sz="4400" dirty="0" smtClean="0"/>
              <a:t>3: </a:t>
            </a:r>
            <a:r>
              <a:rPr lang="en-US" sz="4400" dirty="0"/>
              <a:t/>
            </a:r>
            <a:br>
              <a:rPr lang="en-US" sz="4400" dirty="0"/>
            </a:br>
            <a:r>
              <a:rPr lang="en-US" sz="4400" dirty="0"/>
              <a:t>Document Modeling  </a:t>
            </a:r>
            <a:br>
              <a:rPr lang="en-US" sz="4400" dirty="0"/>
            </a:br>
            <a:r>
              <a:rPr lang="en-US" sz="4400" dirty="0"/>
              <a:t>Design Patterns</a:t>
            </a:r>
            <a:endParaRPr lang="en-US" sz="4800" dirty="0"/>
          </a:p>
        </p:txBody>
      </p:sp>
    </p:spTree>
    <p:extLst>
      <p:ext uri="{BB962C8B-B14F-4D97-AF65-F5344CB8AC3E}">
        <p14:creationId xmlns:p14="http://schemas.microsoft.com/office/powerpoint/2010/main" val="1139040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xmlns="" id="{3C7DE295-F942-D043-9C94-9E1858626468}"/>
              </a:ext>
            </a:extLst>
          </p:cNvPr>
          <p:cNvSpPr txBox="1">
            <a:spLocks/>
          </p:cNvSpPr>
          <p:nvPr/>
        </p:nvSpPr>
        <p:spPr>
          <a:xfrm>
            <a:off x="4721025" y="1580606"/>
            <a:ext cx="4574904" cy="33051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fontAlgn="base">
              <a:buFont typeface="Arial" panose="020B0604020202020204" pitchFamily="34" charset="0"/>
              <a:buChar char="•"/>
            </a:pPr>
            <a:r>
              <a:rPr lang="en-US" sz="2400" b="1" dirty="0">
                <a:solidFill>
                  <a:srgbClr val="FF0000"/>
                </a:solidFill>
                <a:latin typeface="DINOT" charset="0"/>
                <a:ea typeface="DINOT" charset="0"/>
                <a:cs typeface="DINOT" charset="0"/>
              </a:rPr>
              <a:t>Frequency of Access</a:t>
            </a:r>
          </a:p>
          <a:p>
            <a:pPr marL="799963" lvl="1" indent="-342900" fontAlgn="base"/>
            <a:r>
              <a:rPr lang="en-US" sz="2400" b="1" dirty="0">
                <a:solidFill>
                  <a:srgbClr val="FF0000"/>
                </a:solidFill>
                <a:latin typeface="DINOT" charset="0"/>
                <a:ea typeface="DINOT" charset="0"/>
                <a:cs typeface="DINOT" charset="0"/>
              </a:rPr>
              <a:t>Subset</a:t>
            </a:r>
            <a:r>
              <a:rPr lang="en-US" sz="2400" b="1" dirty="0">
                <a:solidFill>
                  <a:srgbClr val="00B050"/>
                </a:solidFill>
                <a:latin typeface="DINOT" charset="0"/>
                <a:ea typeface="DINOT" charset="0"/>
                <a:cs typeface="DINOT" charset="0"/>
              </a:rPr>
              <a:t> </a:t>
            </a:r>
            <a:r>
              <a:rPr lang="en-US" sz="2400" b="1" dirty="0">
                <a:solidFill>
                  <a:srgbClr val="000000"/>
                </a:solidFill>
                <a:latin typeface="DINOT" charset="0"/>
                <a:ea typeface="DINOT" charset="0"/>
                <a:cs typeface="DINOT" charset="0"/>
              </a:rPr>
              <a:t>✔️</a:t>
            </a:r>
          </a:p>
          <a:p>
            <a:pPr marL="799963" lvl="1" indent="-342900" fontAlgn="base"/>
            <a:r>
              <a:rPr lang="en-US" sz="2400" b="1" dirty="0">
                <a:solidFill>
                  <a:srgbClr val="FF0000"/>
                </a:solidFill>
                <a:latin typeface="DINOT" charset="0"/>
                <a:ea typeface="DINOT" charset="0"/>
                <a:cs typeface="DINOT" charset="0"/>
              </a:rPr>
              <a:t>Approximation</a:t>
            </a:r>
            <a:r>
              <a:rPr lang="en-US" sz="2400" b="1" dirty="0">
                <a:solidFill>
                  <a:srgbClr val="00B050"/>
                </a:solidFill>
                <a:latin typeface="DINOT" charset="0"/>
                <a:ea typeface="DINOT" charset="0"/>
                <a:cs typeface="DINOT" charset="0"/>
              </a:rPr>
              <a:t> </a:t>
            </a:r>
            <a:r>
              <a:rPr lang="en-US" sz="2400" b="1" dirty="0">
                <a:solidFill>
                  <a:srgbClr val="000000"/>
                </a:solidFill>
                <a:latin typeface="DINOT" charset="0"/>
                <a:ea typeface="DINOT" charset="0"/>
                <a:cs typeface="DINOT" charset="0"/>
              </a:rPr>
              <a:t>✔️</a:t>
            </a:r>
          </a:p>
          <a:p>
            <a:pPr marL="799963" lvl="1" indent="-342900" fontAlgn="base"/>
            <a:r>
              <a:rPr lang="en-US" sz="2400" b="1" dirty="0">
                <a:solidFill>
                  <a:srgbClr val="FF0000"/>
                </a:solidFill>
                <a:latin typeface="DINOT" charset="0"/>
                <a:ea typeface="DINOT" charset="0"/>
                <a:cs typeface="DINOT" charset="0"/>
              </a:rPr>
              <a:t>Extended Reference</a:t>
            </a:r>
          </a:p>
          <a:p>
            <a:pPr marL="457200" indent="-457200">
              <a:buFont typeface="Arial" panose="020B0604020202020204" pitchFamily="34" charset="0"/>
              <a:buChar char="•"/>
            </a:pPr>
            <a:endParaRPr lang="en-US" sz="2400" dirty="0">
              <a:solidFill>
                <a:srgbClr val="FF0000"/>
              </a:solidFill>
            </a:endParaRPr>
          </a:p>
        </p:txBody>
      </p:sp>
      <p:sp>
        <p:nvSpPr>
          <p:cNvPr id="6" name="Title 1">
            <a:extLst>
              <a:ext uri="{FF2B5EF4-FFF2-40B4-BE49-F238E27FC236}">
                <a16:creationId xmlns:a16="http://schemas.microsoft.com/office/drawing/2014/main" xmlns="" id="{18EE65D2-93BE-AB45-8C1E-79A090040045}"/>
              </a:ext>
            </a:extLst>
          </p:cNvPr>
          <p:cNvSpPr>
            <a:spLocks noGrp="1"/>
          </p:cNvSpPr>
          <p:nvPr>
            <p:ph type="title"/>
          </p:nvPr>
        </p:nvSpPr>
        <p:spPr>
          <a:xfrm>
            <a:off x="706874" y="443412"/>
            <a:ext cx="10874717" cy="832131"/>
          </a:xfrm>
        </p:spPr>
        <p:txBody>
          <a:bodyPr/>
          <a:lstStyle/>
          <a:p>
            <a:r>
              <a:rPr lang="en-US"/>
              <a:t>Patterns by Category</a:t>
            </a:r>
          </a:p>
        </p:txBody>
      </p:sp>
      <p:sp>
        <p:nvSpPr>
          <p:cNvPr id="7" name="Content Placeholder 3">
            <a:extLst>
              <a:ext uri="{FF2B5EF4-FFF2-40B4-BE49-F238E27FC236}">
                <a16:creationId xmlns:a16="http://schemas.microsoft.com/office/drawing/2014/main" xmlns="" id="{DEBAD924-E078-3C45-9C58-CD3024690DFD}"/>
              </a:ext>
            </a:extLst>
          </p:cNvPr>
          <p:cNvSpPr txBox="1">
            <a:spLocks/>
          </p:cNvSpPr>
          <p:nvPr/>
        </p:nvSpPr>
        <p:spPr>
          <a:xfrm>
            <a:off x="9194169" y="1462985"/>
            <a:ext cx="2814934" cy="4484879"/>
          </a:xfrm>
          <a:prstGeom prst="rect">
            <a:avLst/>
          </a:prstGeom>
        </p:spPr>
        <p:txBody>
          <a:bodyPr vert="horz" lIns="0" tIns="91440" rIns="0" bIns="45720" rtlCol="0">
            <a:noAutofit/>
          </a:bodyPr>
          <a:lstStyle>
            <a:lvl1pPr marL="347663" indent="-347663"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DINOT-Light" panose="020B0504020101010102" pitchFamily="34" charset="0"/>
                <a:ea typeface="+mn-ea"/>
                <a:cs typeface="+mn-cs"/>
              </a:defRPr>
            </a:lvl1pPr>
            <a:lvl2pPr marL="685800" indent="-338138"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DINOT-Light" panose="020B0504020101010102" pitchFamily="34" charset="0"/>
                <a:ea typeface="+mn-ea"/>
                <a:cs typeface="+mn-cs"/>
              </a:defRPr>
            </a:lvl2pPr>
            <a:lvl3pPr marL="971550" indent="-288925"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DINOT-Light" panose="020B0504020101010102" pitchFamily="34" charset="0"/>
                <a:ea typeface="+mn-ea"/>
                <a:cs typeface="+mn-cs"/>
              </a:defRPr>
            </a:lvl3pPr>
            <a:lvl4pPr marL="1262063" indent="-29051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INOT-Light" panose="020B0504020101010102" pitchFamily="34" charset="0"/>
                <a:ea typeface="+mn-ea"/>
                <a:cs typeface="+mn-cs"/>
              </a:defRPr>
            </a:lvl4pPr>
            <a:lvl5pPr marL="1539875" indent="-27781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INOT-Light" panose="020B0504020101010102"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b="1">
                <a:solidFill>
                  <a:srgbClr val="7030A0"/>
                </a:solidFill>
                <a:latin typeface="DINOT" charset="0"/>
                <a:ea typeface="DINOT" charset="0"/>
                <a:cs typeface="DINOT" charset="0"/>
              </a:rPr>
              <a:t>Grouping</a:t>
            </a:r>
          </a:p>
          <a:p>
            <a:pPr lvl="1" fontAlgn="base">
              <a:buFont typeface="Arial" charset="0"/>
              <a:buChar char="•"/>
            </a:pPr>
            <a:r>
              <a:rPr lang="en-US" b="1">
                <a:solidFill>
                  <a:srgbClr val="7030A0"/>
                </a:solidFill>
                <a:latin typeface="DINOT" charset="0"/>
                <a:ea typeface="DINOT" charset="0"/>
                <a:cs typeface="DINOT" charset="0"/>
              </a:rPr>
              <a:t>Computed </a:t>
            </a:r>
            <a:r>
              <a:rPr lang="en-US" b="1">
                <a:solidFill>
                  <a:srgbClr val="000000"/>
                </a:solidFill>
                <a:latin typeface="DINOT" charset="0"/>
                <a:ea typeface="DINOT" charset="0"/>
                <a:cs typeface="DINOT" charset="0"/>
              </a:rPr>
              <a:t>✔️</a:t>
            </a:r>
          </a:p>
          <a:p>
            <a:pPr lvl="1" fontAlgn="base">
              <a:buFont typeface="Arial" charset="0"/>
              <a:buChar char="•"/>
            </a:pPr>
            <a:r>
              <a:rPr lang="en-US" b="1">
                <a:solidFill>
                  <a:srgbClr val="7030A0"/>
                </a:solidFill>
                <a:latin typeface="DINOT" charset="0"/>
                <a:ea typeface="DINOT" charset="0"/>
                <a:cs typeface="DINOT" charset="0"/>
              </a:rPr>
              <a:t>Bucket</a:t>
            </a:r>
          </a:p>
          <a:p>
            <a:pPr lvl="1" fontAlgn="base">
              <a:buFont typeface="Arial" charset="0"/>
              <a:buChar char="•"/>
            </a:pPr>
            <a:r>
              <a:rPr lang="en-US" b="1">
                <a:solidFill>
                  <a:srgbClr val="7030A0"/>
                </a:solidFill>
                <a:latin typeface="DINOT" charset="0"/>
                <a:ea typeface="DINOT" charset="0"/>
                <a:cs typeface="DINOT" charset="0"/>
              </a:rPr>
              <a:t>Outlier</a:t>
            </a:r>
          </a:p>
          <a:p>
            <a:pPr>
              <a:buFont typeface="Arial" charset="0"/>
              <a:buChar char="•"/>
            </a:pPr>
            <a:endParaRPr lang="en-US">
              <a:solidFill>
                <a:srgbClr val="7030A0"/>
              </a:solidFill>
            </a:endParaRPr>
          </a:p>
        </p:txBody>
      </p:sp>
      <p:pic>
        <p:nvPicPr>
          <p:cNvPr id="8" name="Picture 7">
            <a:extLst>
              <a:ext uri="{FF2B5EF4-FFF2-40B4-BE49-F238E27FC236}">
                <a16:creationId xmlns:a16="http://schemas.microsoft.com/office/drawing/2014/main" xmlns="" id="{18AAAB44-CDFB-3348-BC06-1F3332EBE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439" y="4117975"/>
            <a:ext cx="1905000" cy="1905000"/>
          </a:xfrm>
          <a:prstGeom prst="rect">
            <a:avLst/>
          </a:prstGeom>
        </p:spPr>
      </p:pic>
      <p:pic>
        <p:nvPicPr>
          <p:cNvPr id="9" name="Picture 8">
            <a:extLst>
              <a:ext uri="{FF2B5EF4-FFF2-40B4-BE49-F238E27FC236}">
                <a16:creationId xmlns:a16="http://schemas.microsoft.com/office/drawing/2014/main" xmlns="" id="{CAD0E947-BEDA-7D49-A1DE-964318182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434" y="4117975"/>
            <a:ext cx="1905000" cy="1905000"/>
          </a:xfrm>
          <a:prstGeom prst="rect">
            <a:avLst/>
          </a:prstGeom>
        </p:spPr>
      </p:pic>
      <p:pic>
        <p:nvPicPr>
          <p:cNvPr id="10" name="Picture 9">
            <a:extLst>
              <a:ext uri="{FF2B5EF4-FFF2-40B4-BE49-F238E27FC236}">
                <a16:creationId xmlns:a16="http://schemas.microsoft.com/office/drawing/2014/main" xmlns="" id="{002296B9-4222-9841-A177-6363EA5CE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688" y="4117975"/>
            <a:ext cx="1905000" cy="1905000"/>
          </a:xfrm>
          <a:prstGeom prst="rect">
            <a:avLst/>
          </a:prstGeom>
        </p:spPr>
      </p:pic>
      <p:sp>
        <p:nvSpPr>
          <p:cNvPr id="11" name="Content Placeholder 3">
            <a:extLst>
              <a:ext uri="{FF2B5EF4-FFF2-40B4-BE49-F238E27FC236}">
                <a16:creationId xmlns:a16="http://schemas.microsoft.com/office/drawing/2014/main" xmlns="" id="{02617E0B-6945-2347-9333-A7EAB126981C}"/>
              </a:ext>
            </a:extLst>
          </p:cNvPr>
          <p:cNvSpPr txBox="1">
            <a:spLocks/>
          </p:cNvSpPr>
          <p:nvPr/>
        </p:nvSpPr>
        <p:spPr>
          <a:xfrm>
            <a:off x="914399" y="1580606"/>
            <a:ext cx="4056197" cy="4249638"/>
          </a:xfrm>
          <a:prstGeom prst="rect">
            <a:avLst/>
          </a:prstGeom>
        </p:spPr>
        <p:txBody>
          <a:bodyPr/>
          <a:lst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fontAlgn="base"/>
            <a:r>
              <a:rPr lang="en-US" b="1" dirty="0">
                <a:solidFill>
                  <a:srgbClr val="00B050"/>
                </a:solidFill>
                <a:latin typeface="DINOT" charset="0"/>
                <a:ea typeface="DINOT" charset="0"/>
                <a:cs typeface="DINOT" charset="0"/>
              </a:rPr>
              <a:t>Representation</a:t>
            </a:r>
          </a:p>
          <a:p>
            <a:pPr lvl="1" fontAlgn="base"/>
            <a:r>
              <a:rPr lang="en-US" b="1" dirty="0">
                <a:solidFill>
                  <a:srgbClr val="00B050"/>
                </a:solidFill>
                <a:latin typeface="DINOT" charset="0"/>
                <a:ea typeface="DINOT" charset="0"/>
                <a:cs typeface="DINOT" charset="0"/>
              </a:rPr>
              <a:t>Attribute </a:t>
            </a:r>
            <a:r>
              <a:rPr lang="en-US" b="1" dirty="0">
                <a:solidFill>
                  <a:srgbClr val="000000"/>
                </a:solidFill>
                <a:latin typeface="DINOT" charset="0"/>
                <a:ea typeface="DINOT" charset="0"/>
                <a:cs typeface="DINOT" charset="0"/>
              </a:rPr>
              <a:t>✔️</a:t>
            </a:r>
            <a:endParaRPr lang="en-US" b="1" dirty="0">
              <a:solidFill>
                <a:srgbClr val="00B050"/>
              </a:solidFill>
              <a:latin typeface="DINOT" charset="0"/>
              <a:ea typeface="DINOT" charset="0"/>
              <a:cs typeface="DINOT" charset="0"/>
            </a:endParaRPr>
          </a:p>
          <a:p>
            <a:pPr lvl="1" fontAlgn="base"/>
            <a:r>
              <a:rPr lang="en-US" b="1" dirty="0">
                <a:solidFill>
                  <a:srgbClr val="00B050"/>
                </a:solidFill>
                <a:latin typeface="DINOT" charset="0"/>
                <a:ea typeface="DINOT" charset="0"/>
                <a:cs typeface="DINOT" charset="0"/>
              </a:rPr>
              <a:t>Schema Versioning </a:t>
            </a:r>
            <a:r>
              <a:rPr lang="en-US" b="1" dirty="0">
                <a:solidFill>
                  <a:srgbClr val="000000"/>
                </a:solidFill>
                <a:latin typeface="DINOT" charset="0"/>
                <a:ea typeface="DINOT" charset="0"/>
                <a:cs typeface="DINOT" charset="0"/>
              </a:rPr>
              <a:t>✔️</a:t>
            </a:r>
          </a:p>
          <a:p>
            <a:pPr lvl="1" fontAlgn="base"/>
            <a:r>
              <a:rPr lang="en-US" b="1" dirty="0">
                <a:solidFill>
                  <a:srgbClr val="00B050"/>
                </a:solidFill>
                <a:latin typeface="DINOT" charset="0"/>
                <a:ea typeface="DINOT" charset="0"/>
                <a:cs typeface="DINOT" charset="0"/>
              </a:rPr>
              <a:t>Document Versioning</a:t>
            </a:r>
          </a:p>
          <a:p>
            <a:pPr lvl="1" fontAlgn="base"/>
            <a:r>
              <a:rPr lang="en-US" b="1" dirty="0">
                <a:solidFill>
                  <a:srgbClr val="00B050"/>
                </a:solidFill>
                <a:latin typeface="DINOT" charset="0"/>
                <a:ea typeface="DINOT" charset="0"/>
                <a:cs typeface="DINOT" charset="0"/>
              </a:rPr>
              <a:t>Tree</a:t>
            </a:r>
          </a:p>
          <a:p>
            <a:pPr lvl="1" fontAlgn="base"/>
            <a:r>
              <a:rPr lang="en-US" b="1" dirty="0">
                <a:solidFill>
                  <a:srgbClr val="00B050"/>
                </a:solidFill>
                <a:latin typeface="DINOT" charset="0"/>
                <a:ea typeface="DINOT" charset="0"/>
                <a:cs typeface="DINOT" charset="0"/>
              </a:rPr>
              <a:t>Polymorphism</a:t>
            </a:r>
          </a:p>
          <a:p>
            <a:pPr lvl="1" fontAlgn="base"/>
            <a:r>
              <a:rPr lang="en-US" b="1" dirty="0">
                <a:solidFill>
                  <a:srgbClr val="00B050"/>
                </a:solidFill>
                <a:latin typeface="DINOT" charset="0"/>
                <a:ea typeface="DINOT" charset="0"/>
                <a:cs typeface="DINOT" charset="0"/>
              </a:rPr>
              <a:t>Pre-Allocation</a:t>
            </a:r>
          </a:p>
          <a:p>
            <a:endParaRPr lang="en-US" b="1" dirty="0"/>
          </a:p>
          <a:p>
            <a:pPr lvl="1" fontAlgn="base"/>
            <a:endParaRPr lang="en-US" b="1" dirty="0">
              <a:solidFill>
                <a:srgbClr val="FF0000"/>
              </a:solidFill>
              <a:latin typeface="DINOT" charset="0"/>
              <a:ea typeface="DINOT" charset="0"/>
              <a:cs typeface="DINOT" charset="0"/>
            </a:endParaRPr>
          </a:p>
          <a:p>
            <a:endParaRPr lang="en-US" dirty="0">
              <a:solidFill>
                <a:srgbClr val="FF0000"/>
              </a:solidFill>
            </a:endParaRPr>
          </a:p>
        </p:txBody>
      </p:sp>
    </p:spTree>
    <p:extLst>
      <p:ext uri="{BB962C8B-B14F-4D97-AF65-F5344CB8AC3E}">
        <p14:creationId xmlns:p14="http://schemas.microsoft.com/office/powerpoint/2010/main" val="2461165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a:extLst>
              <a:ext uri="{FF2B5EF4-FFF2-40B4-BE49-F238E27FC236}">
                <a16:creationId xmlns:a16="http://schemas.microsoft.com/office/drawing/2014/main" xmlns="" id="{2A3B348C-5161-C94D-B934-67957F4054EB}"/>
              </a:ext>
            </a:extLst>
          </p:cNvPr>
          <p:cNvSpPr txBox="1">
            <a:spLocks/>
          </p:cNvSpPr>
          <p:nvPr/>
        </p:nvSpPr>
        <p:spPr>
          <a:xfrm>
            <a:off x="687209" y="2254251"/>
            <a:ext cx="4910012" cy="34194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onsolas" charset="0"/>
                <a:ea typeface="Consolas" charset="0"/>
                <a:cs typeface="Consolas" charset="0"/>
              </a:rPr>
              <a:t>{</a:t>
            </a:r>
          </a:p>
          <a:p>
            <a:r>
              <a:rPr lang="en-US" sz="2000" dirty="0">
                <a:latin typeface="Consolas" charset="0"/>
                <a:ea typeface="Consolas" charset="0"/>
                <a:cs typeface="Consolas" charset="0"/>
              </a:rPr>
              <a:t>  title: </a:t>
            </a:r>
            <a:r>
              <a:rPr lang="mr-IN" sz="2000" dirty="0">
                <a:latin typeface="Consolas" charset="0"/>
                <a:ea typeface="Consolas" charset="0"/>
                <a:cs typeface="Consolas" charset="0"/>
              </a:rPr>
              <a:t>"</a:t>
            </a:r>
            <a:r>
              <a:rPr lang="en-US" sz="2000" dirty="0">
                <a:latin typeface="Consolas" charset="0"/>
                <a:ea typeface="Consolas" charset="0"/>
                <a:cs typeface="Consolas" charset="0"/>
              </a:rPr>
              <a:t>Dunkirk</a:t>
            </a:r>
            <a:r>
              <a:rPr lang="mr-IN" sz="2000" dirty="0">
                <a:latin typeface="Consolas" charset="0"/>
                <a:ea typeface="Consolas" charset="0"/>
                <a:cs typeface="Consolas" charset="0"/>
              </a:rPr>
              <a:t>"</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release_USA</a:t>
            </a:r>
            <a:r>
              <a:rPr lang="en-US" sz="2000" dirty="0">
                <a:latin typeface="Consolas" charset="0"/>
                <a:ea typeface="Consolas" charset="0"/>
                <a:cs typeface="Consolas" charset="0"/>
              </a:rPr>
              <a:t>: </a:t>
            </a:r>
            <a:r>
              <a:rPr lang="mr-IN" sz="2000" dirty="0">
                <a:latin typeface="Consolas" charset="0"/>
                <a:ea typeface="Consolas" charset="0"/>
                <a:cs typeface="Consolas" charset="0"/>
              </a:rPr>
              <a:t>"</a:t>
            </a:r>
            <a:r>
              <a:rPr lang="en-US" sz="2000" dirty="0">
                <a:latin typeface="Consolas" charset="0"/>
                <a:ea typeface="Consolas" charset="0"/>
                <a:cs typeface="Consolas" charset="0"/>
              </a:rPr>
              <a:t>2017/07/23</a:t>
            </a:r>
            <a:r>
              <a:rPr lang="mr-IN" sz="2000" dirty="0">
                <a:latin typeface="Consolas" charset="0"/>
                <a:ea typeface="Consolas" charset="0"/>
                <a:cs typeface="Consolas" charset="0"/>
              </a:rPr>
              <a:t>"</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release_Mexico</a:t>
            </a:r>
            <a:r>
              <a:rPr lang="en-US" sz="2000" dirty="0">
                <a:latin typeface="Consolas" charset="0"/>
                <a:ea typeface="Consolas" charset="0"/>
                <a:cs typeface="Consolas" charset="0"/>
              </a:rPr>
              <a:t>: </a:t>
            </a:r>
            <a:r>
              <a:rPr lang="mr-IN" sz="2000" dirty="0">
                <a:latin typeface="Consolas" charset="0"/>
                <a:ea typeface="Consolas" charset="0"/>
                <a:cs typeface="Consolas" charset="0"/>
              </a:rPr>
              <a:t>"</a:t>
            </a:r>
            <a:r>
              <a:rPr lang="en-US" sz="2000" dirty="0">
                <a:latin typeface="Consolas" charset="0"/>
                <a:ea typeface="Consolas" charset="0"/>
                <a:cs typeface="Consolas" charset="0"/>
              </a:rPr>
              <a:t>2017/08/01</a:t>
            </a:r>
            <a:r>
              <a:rPr lang="mr-IN" sz="2000" dirty="0">
                <a:latin typeface="Consolas" charset="0"/>
                <a:ea typeface="Consolas" charset="0"/>
                <a:cs typeface="Consolas" charset="0"/>
              </a:rPr>
              <a:t>"</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release_France</a:t>
            </a:r>
            <a:r>
              <a:rPr lang="en-US" sz="2000" dirty="0">
                <a:latin typeface="Consolas" charset="0"/>
                <a:ea typeface="Consolas" charset="0"/>
                <a:cs typeface="Consolas" charset="0"/>
              </a:rPr>
              <a:t>: </a:t>
            </a:r>
            <a:r>
              <a:rPr lang="mr-IN" sz="2000" dirty="0">
                <a:latin typeface="Consolas" charset="0"/>
                <a:ea typeface="Consolas" charset="0"/>
                <a:cs typeface="Consolas" charset="0"/>
              </a:rPr>
              <a:t>"</a:t>
            </a:r>
            <a:r>
              <a:rPr lang="en-US" sz="2000" dirty="0">
                <a:latin typeface="Consolas" charset="0"/>
                <a:ea typeface="Consolas" charset="0"/>
                <a:cs typeface="Consolas" charset="0"/>
              </a:rPr>
              <a:t>2017/08/01</a:t>
            </a:r>
            <a:r>
              <a:rPr lang="mr-IN" sz="2000" dirty="0">
                <a:latin typeface="Consolas" charset="0"/>
                <a:ea typeface="Consolas" charset="0"/>
                <a:cs typeface="Consolas" charset="0"/>
              </a:rPr>
              <a:t>"</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release_Festival_San_Jose</a:t>
            </a:r>
            <a:r>
              <a:rPr lang="en-US" sz="2000" dirty="0">
                <a:latin typeface="Consolas" charset="0"/>
                <a:ea typeface="Consolas" charset="0"/>
                <a:cs typeface="Consolas" charset="0"/>
              </a:rPr>
              <a:t>:</a:t>
            </a:r>
            <a:br>
              <a:rPr lang="en-US" sz="2000" dirty="0">
                <a:latin typeface="Consolas" charset="0"/>
                <a:ea typeface="Consolas" charset="0"/>
                <a:cs typeface="Consolas" charset="0"/>
              </a:rPr>
            </a:br>
            <a:r>
              <a:rPr lang="en-US" sz="2000" dirty="0">
                <a:latin typeface="Consolas" charset="0"/>
                <a:ea typeface="Consolas" charset="0"/>
                <a:cs typeface="Consolas" charset="0"/>
              </a:rPr>
              <a:t>    </a:t>
            </a:r>
            <a:r>
              <a:rPr lang="mr-IN" sz="2000" dirty="0">
                <a:latin typeface="Consolas" charset="0"/>
                <a:ea typeface="Consolas" charset="0"/>
                <a:cs typeface="Consolas" charset="0"/>
              </a:rPr>
              <a:t>"</a:t>
            </a:r>
            <a:r>
              <a:rPr lang="en-US" sz="2000" dirty="0">
                <a:latin typeface="Consolas" charset="0"/>
                <a:ea typeface="Consolas" charset="0"/>
                <a:cs typeface="Consolas" charset="0"/>
              </a:rPr>
              <a:t>2017/07/22</a:t>
            </a:r>
            <a:r>
              <a:rPr lang="mr-IN" sz="2000" dirty="0">
                <a:latin typeface="Consolas" charset="0"/>
                <a:ea typeface="Consolas" charset="0"/>
                <a:cs typeface="Consolas" charset="0"/>
              </a:rPr>
              <a:t>"</a:t>
            </a:r>
            <a:endParaRPr lang="en-US" sz="2000" dirty="0">
              <a:latin typeface="Consolas" charset="0"/>
              <a:ea typeface="Consolas" charset="0"/>
              <a:cs typeface="Consolas" charset="0"/>
            </a:endParaRP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p:txBody>
      </p:sp>
      <p:sp>
        <p:nvSpPr>
          <p:cNvPr id="6" name="Content Placeholder 7">
            <a:extLst>
              <a:ext uri="{FF2B5EF4-FFF2-40B4-BE49-F238E27FC236}">
                <a16:creationId xmlns:a16="http://schemas.microsoft.com/office/drawing/2014/main" xmlns="" id="{49B9E81C-254B-624F-B41D-BDBD33878EFA}"/>
              </a:ext>
            </a:extLst>
          </p:cNvPr>
          <p:cNvSpPr txBox="1">
            <a:spLocks/>
          </p:cNvSpPr>
          <p:nvPr/>
        </p:nvSpPr>
        <p:spPr>
          <a:xfrm>
            <a:off x="5954028" y="2254251"/>
            <a:ext cx="5191300" cy="34194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ea typeface="Consolas" charset="0"/>
                <a:cs typeface="Consolas" charset="0"/>
              </a:rPr>
              <a:t>Would need the following indexes:</a:t>
            </a:r>
            <a:br>
              <a:rPr lang="en-US" sz="2000" b="1">
                <a:ea typeface="Consolas" charset="0"/>
                <a:cs typeface="Consolas" charset="0"/>
              </a:rPr>
            </a:br>
            <a:r>
              <a:rPr lang="en-US" sz="2000">
                <a:ea typeface="Consolas" charset="0"/>
                <a:cs typeface="Consolas" charset="0"/>
              </a:rPr>
              <a:t/>
            </a:r>
            <a:br>
              <a:rPr lang="en-US" sz="2000">
                <a:ea typeface="Consolas" charset="0"/>
                <a:cs typeface="Consolas" charset="0"/>
              </a:rPr>
            </a:br>
            <a:r>
              <a:rPr lang="en-US" sz="2000">
                <a:latin typeface="Consolas" charset="0"/>
                <a:ea typeface="Consolas" charset="0"/>
                <a:cs typeface="Consolas" charset="0"/>
              </a:rPr>
              <a:t>{ release_USA: 1 }</a:t>
            </a:r>
          </a:p>
          <a:p>
            <a:r>
              <a:rPr lang="en-US" sz="2000">
                <a:latin typeface="Consolas" charset="0"/>
                <a:ea typeface="Consolas" charset="0"/>
                <a:cs typeface="Consolas" charset="0"/>
              </a:rPr>
              <a:t>{ release_Mexico: 1 }</a:t>
            </a:r>
          </a:p>
          <a:p>
            <a:r>
              <a:rPr lang="en-US" sz="2000">
                <a:latin typeface="Consolas" charset="0"/>
                <a:ea typeface="Consolas" charset="0"/>
                <a:cs typeface="Consolas" charset="0"/>
              </a:rPr>
              <a:t>{ release_France: 1 }</a:t>
            </a:r>
          </a:p>
          <a:p>
            <a:r>
              <a:rPr lang="en-US" sz="2000">
                <a:latin typeface="Consolas" charset="0"/>
                <a:ea typeface="Consolas" charset="0"/>
                <a:cs typeface="Consolas" charset="0"/>
              </a:rPr>
              <a:t>...</a:t>
            </a:r>
          </a:p>
          <a:p>
            <a:r>
              <a:rPr lang="en-US" sz="2000">
                <a:latin typeface="Consolas" charset="0"/>
                <a:ea typeface="Consolas" charset="0"/>
                <a:cs typeface="Consolas" charset="0"/>
              </a:rPr>
              <a:t>{ release_Festival_San_Jose: 1 }</a:t>
            </a:r>
            <a:br>
              <a:rPr lang="en-US" sz="2000">
                <a:latin typeface="Consolas" charset="0"/>
                <a:ea typeface="Consolas" charset="0"/>
                <a:cs typeface="Consolas" charset="0"/>
              </a:rPr>
            </a:br>
            <a:r>
              <a:rPr lang="en-US" sz="2000">
                <a:latin typeface="Consolas" charset="0"/>
                <a:ea typeface="Consolas" charset="0"/>
                <a:cs typeface="Consolas" charset="0"/>
              </a:rPr>
              <a:t>...</a:t>
            </a:r>
          </a:p>
        </p:txBody>
      </p:sp>
      <p:sp>
        <p:nvSpPr>
          <p:cNvPr id="7" name="Title 1">
            <a:extLst>
              <a:ext uri="{FF2B5EF4-FFF2-40B4-BE49-F238E27FC236}">
                <a16:creationId xmlns:a16="http://schemas.microsoft.com/office/drawing/2014/main" xmlns="" id="{7D5C8244-B029-1C46-A0AA-1C033BDD2022}"/>
              </a:ext>
            </a:extLst>
          </p:cNvPr>
          <p:cNvSpPr>
            <a:spLocks noGrp="1"/>
          </p:cNvSpPr>
          <p:nvPr>
            <p:ph type="title"/>
          </p:nvPr>
        </p:nvSpPr>
        <p:spPr>
          <a:xfrm>
            <a:off x="687209" y="630854"/>
            <a:ext cx="10874717" cy="1617049"/>
          </a:xfrm>
        </p:spPr>
        <p:txBody>
          <a:bodyPr/>
          <a:lstStyle/>
          <a:p>
            <a:r>
              <a:rPr lang="en-US"/>
              <a:t>Issue #1: Big Documents, Many Fields</a:t>
            </a:r>
            <a:br>
              <a:rPr lang="en-US"/>
            </a:br>
            <a:r>
              <a:rPr lang="en-US"/>
              <a:t>and Many Indexes</a:t>
            </a:r>
          </a:p>
        </p:txBody>
      </p:sp>
    </p:spTree>
    <p:extLst>
      <p:ext uri="{BB962C8B-B14F-4D97-AF65-F5344CB8AC3E}">
        <p14:creationId xmlns:p14="http://schemas.microsoft.com/office/powerpoint/2010/main" val="3229623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82">
            <a:extLst>
              <a:ext uri="{FF2B5EF4-FFF2-40B4-BE49-F238E27FC236}">
                <a16:creationId xmlns:a16="http://schemas.microsoft.com/office/drawing/2014/main" xmlns="" id="{35A03F12-1447-5A4F-8F18-6F1CA5834C94}"/>
              </a:ext>
            </a:extLst>
          </p:cNvPr>
          <p:cNvSpPr txBox="1">
            <a:spLocks/>
          </p:cNvSpPr>
          <p:nvPr/>
        </p:nvSpPr>
        <p:spPr>
          <a:xfrm>
            <a:off x="687209" y="2254251"/>
            <a:ext cx="4910012" cy="34194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 sz="2000">
              <a:latin typeface="Courier" charset="0"/>
              <a:ea typeface="Courier" charset="0"/>
              <a:cs typeface="Courier" charset="0"/>
            </a:endParaRPr>
          </a:p>
          <a:p>
            <a:endParaRPr lang="en-US"/>
          </a:p>
        </p:txBody>
      </p:sp>
      <p:sp>
        <p:nvSpPr>
          <p:cNvPr id="6" name="Shape 381">
            <a:extLst>
              <a:ext uri="{FF2B5EF4-FFF2-40B4-BE49-F238E27FC236}">
                <a16:creationId xmlns:a16="http://schemas.microsoft.com/office/drawing/2014/main" xmlns="" id="{EB1FA6C1-AE6E-8E4E-9006-A8832A8AF7D5}"/>
              </a:ext>
            </a:extLst>
          </p:cNvPr>
          <p:cNvSpPr txBox="1">
            <a:spLocks noGrp="1"/>
          </p:cNvSpPr>
          <p:nvPr>
            <p:ph type="title"/>
          </p:nvPr>
        </p:nvSpPr>
        <p:spPr>
          <a:xfrm>
            <a:off x="687209" y="630854"/>
            <a:ext cx="10874717" cy="785649"/>
          </a:xfrm>
        </p:spPr>
        <p:txBody>
          <a:bodyPr/>
          <a:lstStyle/>
          <a:p>
            <a:r>
              <a:rPr lang="en-US"/>
              <a:t>Pattern #1: Attribute</a:t>
            </a:r>
            <a:endParaRPr lang="en"/>
          </a:p>
        </p:txBody>
      </p:sp>
      <p:pic>
        <p:nvPicPr>
          <p:cNvPr id="7" name="Content Placeholder 3">
            <a:extLst>
              <a:ext uri="{FF2B5EF4-FFF2-40B4-BE49-F238E27FC236}">
                <a16:creationId xmlns:a16="http://schemas.microsoft.com/office/drawing/2014/main" xmlns="" id="{E183C82B-D3C2-074F-9AC8-61B54DFAFF2B}"/>
              </a:ext>
            </a:extLst>
          </p:cNvPr>
          <p:cNvPicPr>
            <a:picLocks noChangeAspect="1"/>
          </p:cNvPicPr>
          <p:nvPr/>
        </p:nvPicPr>
        <p:blipFill>
          <a:blip r:embed="rId2"/>
          <a:stretch>
            <a:fillRect/>
          </a:stretch>
        </p:blipFill>
        <p:spPr>
          <a:xfrm>
            <a:off x="6642100" y="1701576"/>
            <a:ext cx="5546725" cy="4408935"/>
          </a:xfrm>
          <a:prstGeom prst="rect">
            <a:avLst/>
          </a:prstGeom>
        </p:spPr>
      </p:pic>
      <p:pic>
        <p:nvPicPr>
          <p:cNvPr id="8" name="Picture 7">
            <a:extLst>
              <a:ext uri="{FF2B5EF4-FFF2-40B4-BE49-F238E27FC236}">
                <a16:creationId xmlns:a16="http://schemas.microsoft.com/office/drawing/2014/main" xmlns="" id="{D2821A24-BF1F-6843-B6CC-AF0B65487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025" y="13352"/>
            <a:ext cx="1828800" cy="1828800"/>
          </a:xfrm>
          <a:prstGeom prst="rect">
            <a:avLst/>
          </a:prstGeom>
        </p:spPr>
      </p:pic>
      <p:pic>
        <p:nvPicPr>
          <p:cNvPr id="9" name="Picture 8">
            <a:extLst>
              <a:ext uri="{FF2B5EF4-FFF2-40B4-BE49-F238E27FC236}">
                <a16:creationId xmlns:a16="http://schemas.microsoft.com/office/drawing/2014/main" xmlns="" id="{06C4342C-5257-544D-AFEE-E37181F9E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025" y="13352"/>
            <a:ext cx="1905000" cy="1905000"/>
          </a:xfrm>
          <a:prstGeom prst="rect">
            <a:avLst/>
          </a:prstGeom>
        </p:spPr>
      </p:pic>
      <p:sp>
        <p:nvSpPr>
          <p:cNvPr id="10" name="Content Placeholder 6">
            <a:extLst>
              <a:ext uri="{FF2B5EF4-FFF2-40B4-BE49-F238E27FC236}">
                <a16:creationId xmlns:a16="http://schemas.microsoft.com/office/drawing/2014/main" xmlns="" id="{C24D4A2A-76CA-7B41-81BE-0ED70617315C}"/>
              </a:ext>
            </a:extLst>
          </p:cNvPr>
          <p:cNvSpPr txBox="1">
            <a:spLocks/>
          </p:cNvSpPr>
          <p:nvPr/>
        </p:nvSpPr>
        <p:spPr>
          <a:xfrm>
            <a:off x="839609" y="2406651"/>
            <a:ext cx="4910012" cy="3419475"/>
          </a:xfrm>
          <a:prstGeom prst="rect">
            <a:avLst/>
          </a:prstGeom>
        </p:spPr>
        <p:txBody>
          <a:bodyPr/>
          <a:lstStyle>
            <a:lvl1pPr marL="228531" indent="-228531" algn="l" defTabSz="914126" rtl="0" eaLnBrk="1" latinLnBrk="0" hangingPunct="1">
              <a:lnSpc>
                <a:spcPct val="90000"/>
              </a:lnSpc>
              <a:spcBef>
                <a:spcPts val="1000"/>
              </a:spcBef>
              <a:buFont typeface="Arial"/>
              <a:buChar char="•"/>
              <a:defRPr sz="2799" b="0" i="0" kern="1200">
                <a:solidFill>
                  <a:srgbClr val="43494F"/>
                </a:solidFill>
                <a:latin typeface="DINOT" charset="0"/>
                <a:ea typeface="DINOT" charset="0"/>
                <a:cs typeface="DINOT" charset="0"/>
              </a:defRPr>
            </a:lvl1pPr>
            <a:lvl2pPr marL="685594" indent="-228531" algn="l" defTabSz="914126" rtl="0" eaLnBrk="1" latinLnBrk="0" hangingPunct="1">
              <a:lnSpc>
                <a:spcPct val="90000"/>
              </a:lnSpc>
              <a:spcBef>
                <a:spcPts val="500"/>
              </a:spcBef>
              <a:buFont typeface="Arial"/>
              <a:buChar char="•"/>
              <a:defRPr sz="2399" b="0" i="0" kern="1200">
                <a:solidFill>
                  <a:srgbClr val="43494F"/>
                </a:solidFill>
                <a:latin typeface="DINOT" charset="0"/>
                <a:ea typeface="DINOT" charset="0"/>
                <a:cs typeface="DINOT" charset="0"/>
              </a:defRPr>
            </a:lvl2pPr>
            <a:lvl3pPr marL="1142657" indent="-228531" algn="l" defTabSz="914126" rtl="0" eaLnBrk="1" latinLnBrk="0" hangingPunct="1">
              <a:lnSpc>
                <a:spcPct val="90000"/>
              </a:lnSpc>
              <a:spcBef>
                <a:spcPts val="500"/>
              </a:spcBef>
              <a:buFont typeface="Arial"/>
              <a:buChar char="•"/>
              <a:defRPr sz="1999" b="0" i="0" kern="1200">
                <a:solidFill>
                  <a:srgbClr val="43494F"/>
                </a:solidFill>
                <a:latin typeface="DINOT" charset="0"/>
                <a:ea typeface="DINOT" charset="0"/>
                <a:cs typeface="DINOT" charset="0"/>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marL="0" indent="0">
              <a:buFont typeface="Arial"/>
              <a:buNone/>
            </a:pPr>
            <a:r>
              <a:rPr lang="en-US" sz="2000">
                <a:latin typeface="Consolas" charset="0"/>
                <a:ea typeface="Consolas" charset="0"/>
                <a:cs typeface="Consolas" charset="0"/>
              </a:rPr>
              <a:t>{</a:t>
            </a:r>
          </a:p>
          <a:p>
            <a:pPr marL="0" indent="0">
              <a:buFont typeface="Arial"/>
              <a:buNone/>
            </a:pPr>
            <a:r>
              <a:rPr lang="en-US" sz="2000">
                <a:latin typeface="Consolas" charset="0"/>
                <a:ea typeface="Consolas" charset="0"/>
                <a:cs typeface="Consolas" charset="0"/>
              </a:rPr>
              <a:t>  title: </a:t>
            </a:r>
            <a:r>
              <a:rPr lang="mr-IN" sz="2000">
                <a:latin typeface="Consolas" charset="0"/>
                <a:ea typeface="Consolas" charset="0"/>
                <a:cs typeface="Consolas" charset="0"/>
              </a:rPr>
              <a:t>"</a:t>
            </a:r>
            <a:r>
              <a:rPr lang="en-US" sz="2000">
                <a:latin typeface="Consolas" charset="0"/>
                <a:ea typeface="Consolas" charset="0"/>
                <a:cs typeface="Consolas" charset="0"/>
              </a:rPr>
              <a:t>Dunkirk</a:t>
            </a:r>
            <a:r>
              <a:rPr lang="mr-IN" sz="2000">
                <a:latin typeface="Consolas" charset="0"/>
                <a:ea typeface="Consolas" charset="0"/>
                <a:cs typeface="Consolas" charset="0"/>
              </a:rPr>
              <a:t>"</a:t>
            </a:r>
            <a:r>
              <a:rPr lang="en-US" sz="2000">
                <a:latin typeface="Consolas" charset="0"/>
                <a:ea typeface="Consolas" charset="0"/>
                <a:cs typeface="Consolas" charset="0"/>
              </a:rPr>
              <a:t>,</a:t>
            </a:r>
          </a:p>
          <a:p>
            <a:pPr marL="0" indent="0">
              <a:buFont typeface="Arial"/>
              <a:buNone/>
            </a:pPr>
            <a:r>
              <a:rPr lang="en-US" sz="2000">
                <a:latin typeface="Consolas" charset="0"/>
                <a:ea typeface="Consolas" charset="0"/>
                <a:cs typeface="Consolas" charset="0"/>
              </a:rPr>
              <a:t>  ...</a:t>
            </a:r>
          </a:p>
          <a:p>
            <a:pPr marL="0" indent="0">
              <a:buFont typeface="Arial"/>
              <a:buNone/>
            </a:pPr>
            <a:r>
              <a:rPr lang="en-US" sz="2000">
                <a:latin typeface="Consolas" charset="0"/>
                <a:ea typeface="Consolas" charset="0"/>
                <a:cs typeface="Consolas" charset="0"/>
              </a:rPr>
              <a:t>  </a:t>
            </a:r>
            <a:r>
              <a:rPr lang="en-US" sz="2000" err="1">
                <a:latin typeface="Consolas" charset="0"/>
                <a:ea typeface="Consolas" charset="0"/>
                <a:cs typeface="Consolas" charset="0"/>
              </a:rPr>
              <a:t>release_USA</a:t>
            </a:r>
            <a:r>
              <a:rPr lang="en-US" sz="2000">
                <a:latin typeface="Consolas" charset="0"/>
                <a:ea typeface="Consolas" charset="0"/>
                <a:cs typeface="Consolas" charset="0"/>
              </a:rPr>
              <a:t>: </a:t>
            </a:r>
            <a:r>
              <a:rPr lang="mr-IN" sz="2000">
                <a:latin typeface="Consolas" charset="0"/>
                <a:ea typeface="Consolas" charset="0"/>
                <a:cs typeface="Consolas" charset="0"/>
              </a:rPr>
              <a:t>"</a:t>
            </a:r>
            <a:r>
              <a:rPr lang="en-US" sz="2000">
                <a:latin typeface="Consolas" charset="0"/>
                <a:ea typeface="Consolas" charset="0"/>
                <a:cs typeface="Consolas" charset="0"/>
              </a:rPr>
              <a:t>2017/07/23</a:t>
            </a:r>
            <a:r>
              <a:rPr lang="mr-IN" sz="2000">
                <a:latin typeface="Consolas" charset="0"/>
                <a:ea typeface="Consolas" charset="0"/>
                <a:cs typeface="Consolas" charset="0"/>
              </a:rPr>
              <a:t>"</a:t>
            </a:r>
            <a:r>
              <a:rPr lang="en-US" sz="2000">
                <a:latin typeface="Consolas" charset="0"/>
                <a:ea typeface="Consolas" charset="0"/>
                <a:cs typeface="Consolas" charset="0"/>
              </a:rPr>
              <a:t>,</a:t>
            </a:r>
          </a:p>
          <a:p>
            <a:pPr marL="0" indent="0">
              <a:buFont typeface="Arial"/>
              <a:buNone/>
            </a:pPr>
            <a:r>
              <a:rPr lang="en-US" sz="2000">
                <a:latin typeface="Consolas" charset="0"/>
                <a:ea typeface="Consolas" charset="0"/>
                <a:cs typeface="Consolas" charset="0"/>
              </a:rPr>
              <a:t>  </a:t>
            </a:r>
            <a:r>
              <a:rPr lang="en-US" sz="2000" err="1">
                <a:latin typeface="Consolas" charset="0"/>
                <a:ea typeface="Consolas" charset="0"/>
                <a:cs typeface="Consolas" charset="0"/>
              </a:rPr>
              <a:t>release_Mexico</a:t>
            </a:r>
            <a:r>
              <a:rPr lang="en-US" sz="2000">
                <a:latin typeface="Consolas" charset="0"/>
                <a:ea typeface="Consolas" charset="0"/>
                <a:cs typeface="Consolas" charset="0"/>
              </a:rPr>
              <a:t>: </a:t>
            </a:r>
            <a:r>
              <a:rPr lang="mr-IN" sz="2000">
                <a:latin typeface="Consolas" charset="0"/>
                <a:ea typeface="Consolas" charset="0"/>
                <a:cs typeface="Consolas" charset="0"/>
              </a:rPr>
              <a:t>"</a:t>
            </a:r>
            <a:r>
              <a:rPr lang="en-US" sz="2000">
                <a:latin typeface="Consolas" charset="0"/>
                <a:ea typeface="Consolas" charset="0"/>
                <a:cs typeface="Consolas" charset="0"/>
              </a:rPr>
              <a:t>2017/08/01</a:t>
            </a:r>
            <a:r>
              <a:rPr lang="mr-IN" sz="2000">
                <a:latin typeface="Consolas" charset="0"/>
                <a:ea typeface="Consolas" charset="0"/>
                <a:cs typeface="Consolas" charset="0"/>
              </a:rPr>
              <a:t>"</a:t>
            </a:r>
            <a:r>
              <a:rPr lang="en-US" sz="2000">
                <a:latin typeface="Consolas" charset="0"/>
                <a:ea typeface="Consolas" charset="0"/>
                <a:cs typeface="Consolas" charset="0"/>
              </a:rPr>
              <a:t>,</a:t>
            </a:r>
          </a:p>
          <a:p>
            <a:pPr marL="0" indent="0">
              <a:buFont typeface="Arial"/>
              <a:buNone/>
            </a:pPr>
            <a:r>
              <a:rPr lang="en-US" sz="2000">
                <a:latin typeface="Consolas" charset="0"/>
                <a:ea typeface="Consolas" charset="0"/>
                <a:cs typeface="Consolas" charset="0"/>
              </a:rPr>
              <a:t>  </a:t>
            </a:r>
            <a:r>
              <a:rPr lang="en-US" sz="2000" err="1">
                <a:latin typeface="Consolas" charset="0"/>
                <a:ea typeface="Consolas" charset="0"/>
                <a:cs typeface="Consolas" charset="0"/>
              </a:rPr>
              <a:t>release_France</a:t>
            </a:r>
            <a:r>
              <a:rPr lang="en-US" sz="2000">
                <a:latin typeface="Consolas" charset="0"/>
                <a:ea typeface="Consolas" charset="0"/>
                <a:cs typeface="Consolas" charset="0"/>
              </a:rPr>
              <a:t>: </a:t>
            </a:r>
            <a:r>
              <a:rPr lang="mr-IN" sz="2000">
                <a:latin typeface="Consolas" charset="0"/>
                <a:ea typeface="Consolas" charset="0"/>
                <a:cs typeface="Consolas" charset="0"/>
              </a:rPr>
              <a:t>"</a:t>
            </a:r>
            <a:r>
              <a:rPr lang="en-US" sz="2000">
                <a:latin typeface="Consolas" charset="0"/>
                <a:ea typeface="Consolas" charset="0"/>
                <a:cs typeface="Consolas" charset="0"/>
              </a:rPr>
              <a:t>2017/08/01</a:t>
            </a:r>
            <a:r>
              <a:rPr lang="mr-IN" sz="2000">
                <a:latin typeface="Consolas" charset="0"/>
                <a:ea typeface="Consolas" charset="0"/>
                <a:cs typeface="Consolas" charset="0"/>
              </a:rPr>
              <a:t>"</a:t>
            </a:r>
            <a:r>
              <a:rPr lang="en-US" sz="2000">
                <a:latin typeface="Consolas" charset="0"/>
                <a:ea typeface="Consolas" charset="0"/>
                <a:cs typeface="Consolas" charset="0"/>
              </a:rPr>
              <a:t>,</a:t>
            </a:r>
          </a:p>
          <a:p>
            <a:pPr marL="0" indent="0">
              <a:buFont typeface="Arial"/>
              <a:buNone/>
            </a:pPr>
            <a:r>
              <a:rPr lang="en-US" sz="2000">
                <a:latin typeface="Consolas" charset="0"/>
                <a:ea typeface="Consolas" charset="0"/>
                <a:cs typeface="Consolas" charset="0"/>
              </a:rPr>
              <a:t>  </a:t>
            </a:r>
            <a:r>
              <a:rPr lang="en-US" sz="2000" err="1">
                <a:latin typeface="Consolas" charset="0"/>
                <a:ea typeface="Consolas" charset="0"/>
                <a:cs typeface="Consolas" charset="0"/>
              </a:rPr>
              <a:t>release_Festival_San_Jose</a:t>
            </a:r>
            <a:r>
              <a:rPr lang="en-US" sz="2000">
                <a:latin typeface="Consolas" charset="0"/>
                <a:ea typeface="Consolas" charset="0"/>
                <a:cs typeface="Consolas" charset="0"/>
              </a:rPr>
              <a:t>:</a:t>
            </a:r>
            <a:br>
              <a:rPr lang="en-US" sz="2000">
                <a:latin typeface="Consolas" charset="0"/>
                <a:ea typeface="Consolas" charset="0"/>
                <a:cs typeface="Consolas" charset="0"/>
              </a:rPr>
            </a:br>
            <a:r>
              <a:rPr lang="en-US" sz="2000">
                <a:latin typeface="Consolas" charset="0"/>
                <a:ea typeface="Consolas" charset="0"/>
                <a:cs typeface="Consolas" charset="0"/>
              </a:rPr>
              <a:t>    </a:t>
            </a:r>
            <a:r>
              <a:rPr lang="mr-IN" sz="2000">
                <a:latin typeface="Consolas" charset="0"/>
                <a:ea typeface="Consolas" charset="0"/>
                <a:cs typeface="Consolas" charset="0"/>
              </a:rPr>
              <a:t>"</a:t>
            </a:r>
            <a:r>
              <a:rPr lang="en-US" sz="2000">
                <a:latin typeface="Consolas" charset="0"/>
                <a:ea typeface="Consolas" charset="0"/>
                <a:cs typeface="Consolas" charset="0"/>
              </a:rPr>
              <a:t>2017/07/22</a:t>
            </a:r>
            <a:r>
              <a:rPr lang="mr-IN" sz="2000">
                <a:latin typeface="Consolas" charset="0"/>
                <a:ea typeface="Consolas" charset="0"/>
                <a:cs typeface="Consolas" charset="0"/>
              </a:rPr>
              <a:t>"</a:t>
            </a:r>
            <a:endParaRPr lang="en-US" sz="2000">
              <a:latin typeface="Consolas" charset="0"/>
              <a:ea typeface="Consolas" charset="0"/>
              <a:cs typeface="Consolas" charset="0"/>
            </a:endParaRPr>
          </a:p>
          <a:p>
            <a:pPr marL="0" indent="0">
              <a:buFont typeface="Arial"/>
              <a:buNone/>
            </a:pPr>
            <a:r>
              <a:rPr lang="en-US" sz="2000">
                <a:latin typeface="Consolas" charset="0"/>
                <a:ea typeface="Consolas" charset="0"/>
                <a:cs typeface="Consolas" charset="0"/>
              </a:rPr>
              <a:t>}</a:t>
            </a:r>
          </a:p>
          <a:p>
            <a:pPr marL="0" indent="0">
              <a:buFont typeface="Arial"/>
              <a:buNone/>
            </a:pPr>
            <a:endParaRPr lang="en-US" sz="2000">
              <a:latin typeface="Consolas" charset="0"/>
              <a:ea typeface="Consolas" charset="0"/>
              <a:cs typeface="Consolas" charset="0"/>
            </a:endParaRPr>
          </a:p>
        </p:txBody>
      </p:sp>
      <p:cxnSp>
        <p:nvCxnSpPr>
          <p:cNvPr id="11" name="Straight Arrow Connector 10">
            <a:extLst>
              <a:ext uri="{FF2B5EF4-FFF2-40B4-BE49-F238E27FC236}">
                <a16:creationId xmlns:a16="http://schemas.microsoft.com/office/drawing/2014/main" xmlns="" id="{7D04FC79-C5AE-8942-8122-E69F86A65237}"/>
              </a:ext>
            </a:extLst>
          </p:cNvPr>
          <p:cNvCxnSpPr>
            <a:cxnSpLocks/>
          </p:cNvCxnSpPr>
          <p:nvPr/>
        </p:nvCxnSpPr>
        <p:spPr>
          <a:xfrm flipV="1">
            <a:off x="2754217" y="2844800"/>
            <a:ext cx="8305669" cy="8458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C11FA17C-5E46-D94C-A831-5FC52AF06989}"/>
              </a:ext>
            </a:extLst>
          </p:cNvPr>
          <p:cNvCxnSpPr>
            <a:cxnSpLocks/>
          </p:cNvCxnSpPr>
          <p:nvPr/>
        </p:nvCxnSpPr>
        <p:spPr>
          <a:xfrm flipV="1">
            <a:off x="4760686" y="3018971"/>
            <a:ext cx="5979885" cy="6716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AF33CD3C-CD65-264D-BB47-D2777CCB8A56}"/>
              </a:ext>
            </a:extLst>
          </p:cNvPr>
          <p:cNvCxnSpPr>
            <a:cxnSpLocks/>
          </p:cNvCxnSpPr>
          <p:nvPr/>
        </p:nvCxnSpPr>
        <p:spPr>
          <a:xfrm flipV="1">
            <a:off x="3323771" y="3425371"/>
            <a:ext cx="7594232" cy="798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4468CCD7-F7AE-9D4F-A98A-DC55B3E44F58}"/>
              </a:ext>
            </a:extLst>
          </p:cNvPr>
          <p:cNvCxnSpPr>
            <a:cxnSpLocks/>
          </p:cNvCxnSpPr>
          <p:nvPr/>
        </p:nvCxnSpPr>
        <p:spPr>
          <a:xfrm flipV="1">
            <a:off x="5283200" y="3690652"/>
            <a:ext cx="5457371" cy="5330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51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76">
            <a:extLst>
              <a:ext uri="{FF2B5EF4-FFF2-40B4-BE49-F238E27FC236}">
                <a16:creationId xmlns:a16="http://schemas.microsoft.com/office/drawing/2014/main" xmlns="" id="{4880B2FF-D26A-F845-BB7F-A982B6072349}"/>
              </a:ext>
            </a:extLst>
          </p:cNvPr>
          <p:cNvSpPr txBox="1">
            <a:spLocks/>
          </p:cNvSpPr>
          <p:nvPr/>
        </p:nvSpPr>
        <p:spPr>
          <a:xfrm>
            <a:off x="687209" y="2109789"/>
            <a:ext cx="10874717" cy="330358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400" b="1" dirty="0"/>
              <a:t>Problem:</a:t>
            </a:r>
          </a:p>
          <a:p>
            <a:r>
              <a:rPr lang="en-US" sz="2400" dirty="0"/>
              <a:t>Lots</a:t>
            </a:r>
            <a:r>
              <a:rPr lang="en" sz="2400" dirty="0"/>
              <a:t> of </a:t>
            </a:r>
            <a:r>
              <a:rPr lang="en-US" sz="2400" dirty="0"/>
              <a:t>similar</a:t>
            </a:r>
            <a:r>
              <a:rPr lang="en" sz="2400" dirty="0"/>
              <a:t> fields</a:t>
            </a:r>
            <a:endParaRPr lang="en-US" sz="2400" dirty="0"/>
          </a:p>
          <a:p>
            <a:r>
              <a:rPr lang="en-US" sz="2400" dirty="0"/>
              <a:t>Common characteristic to search across those fields together</a:t>
            </a:r>
            <a:endParaRPr lang="en" sz="2400" dirty="0"/>
          </a:p>
          <a:p>
            <a:r>
              <a:rPr lang="en-US" sz="2400" dirty="0"/>
              <a:t>F</a:t>
            </a:r>
            <a:r>
              <a:rPr lang="en" sz="2400" dirty="0" err="1"/>
              <a:t>ields</a:t>
            </a:r>
            <a:r>
              <a:rPr lang="en" sz="2400" dirty="0"/>
              <a:t> </a:t>
            </a:r>
            <a:r>
              <a:rPr lang="en-US" sz="2400" dirty="0"/>
              <a:t>present in</a:t>
            </a:r>
            <a:r>
              <a:rPr lang="en" sz="2400" dirty="0"/>
              <a:t> only a small subset of documents</a:t>
            </a:r>
          </a:p>
          <a:p>
            <a:r>
              <a:rPr lang="en" sz="2400" b="1" dirty="0"/>
              <a:t>Use cases:</a:t>
            </a:r>
          </a:p>
          <a:p>
            <a:r>
              <a:rPr lang="en" sz="2400" dirty="0"/>
              <a:t>Product attributes like ‘color’, ‘size’, ‘dimensions’, ...</a:t>
            </a:r>
          </a:p>
          <a:p>
            <a:r>
              <a:rPr lang="en" sz="2400" dirty="0"/>
              <a:t>Release dates of a movie in different countries, festivals</a:t>
            </a:r>
          </a:p>
        </p:txBody>
      </p:sp>
      <p:sp>
        <p:nvSpPr>
          <p:cNvPr id="6" name="Shape 375">
            <a:extLst>
              <a:ext uri="{FF2B5EF4-FFF2-40B4-BE49-F238E27FC236}">
                <a16:creationId xmlns:a16="http://schemas.microsoft.com/office/drawing/2014/main" xmlns="" id="{4238B682-5C84-A64C-A528-B3F80F266FE0}"/>
              </a:ext>
            </a:extLst>
          </p:cNvPr>
          <p:cNvSpPr txBox="1">
            <a:spLocks noGrp="1"/>
          </p:cNvSpPr>
          <p:nvPr>
            <p:ph type="title"/>
          </p:nvPr>
        </p:nvSpPr>
        <p:spPr>
          <a:xfrm>
            <a:off x="687209" y="630854"/>
            <a:ext cx="10874717" cy="1478934"/>
          </a:xfrm>
        </p:spPr>
        <p:txBody>
          <a:bodyPr anchor="t"/>
          <a:lstStyle/>
          <a:p>
            <a:r>
              <a:rPr lang="en-US"/>
              <a:t>Attribute Pattern</a:t>
            </a:r>
            <a:endParaRPr lang="en"/>
          </a:p>
        </p:txBody>
      </p:sp>
      <p:pic>
        <p:nvPicPr>
          <p:cNvPr id="7" name="Picture 6">
            <a:extLst>
              <a:ext uri="{FF2B5EF4-FFF2-40B4-BE49-F238E27FC236}">
                <a16:creationId xmlns:a16="http://schemas.microsoft.com/office/drawing/2014/main" xmlns="" id="{4F6A8D06-7DB5-D742-872A-B6FFDE7CF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025" y="0"/>
            <a:ext cx="1828800" cy="1828800"/>
          </a:xfrm>
          <a:prstGeom prst="rect">
            <a:avLst/>
          </a:prstGeom>
        </p:spPr>
      </p:pic>
      <p:pic>
        <p:nvPicPr>
          <p:cNvPr id="8" name="Picture 7">
            <a:extLst>
              <a:ext uri="{FF2B5EF4-FFF2-40B4-BE49-F238E27FC236}">
                <a16:creationId xmlns:a16="http://schemas.microsoft.com/office/drawing/2014/main" xmlns="" id="{11478748-CA89-AB41-B1CD-8239C2279A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025" y="13352"/>
            <a:ext cx="1905000" cy="1905000"/>
          </a:xfrm>
          <a:prstGeom prst="rect">
            <a:avLst/>
          </a:prstGeom>
        </p:spPr>
      </p:pic>
    </p:spTree>
    <p:extLst>
      <p:ext uri="{BB962C8B-B14F-4D97-AF65-F5344CB8AC3E}">
        <p14:creationId xmlns:p14="http://schemas.microsoft.com/office/powerpoint/2010/main" val="2941434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063CC0E3-7052-1F47-B280-C323992AA2DE}"/>
              </a:ext>
            </a:extLst>
          </p:cNvPr>
          <p:cNvSpPr>
            <a:spLocks noGrp="1"/>
          </p:cNvSpPr>
          <p:nvPr>
            <p:ph type="body" idx="1"/>
          </p:nvPr>
        </p:nvSpPr>
        <p:spPr/>
        <p:txBody>
          <a:bodyPr/>
          <a:lstStyle/>
          <a:p>
            <a:pPr marL="50800" indent="0">
              <a:buNone/>
            </a:pPr>
            <a:r>
              <a:rPr lang="en-US" sz="3200" dirty="0">
                <a:latin typeface="Arial Black"/>
                <a:ea typeface="Arial Black"/>
                <a:cs typeface="Arial Black"/>
                <a:sym typeface="Arial Black"/>
              </a:rPr>
              <a:t>Lets look at a </a:t>
            </a:r>
            <a:br>
              <a:rPr lang="en-US" sz="3200" dirty="0">
                <a:latin typeface="Arial Black"/>
                <a:ea typeface="Arial Black"/>
                <a:cs typeface="Arial Black"/>
                <a:sym typeface="Arial Black"/>
              </a:rPr>
            </a:br>
            <a:r>
              <a:rPr lang="en-US" dirty="0">
                <a:solidFill>
                  <a:schemeClr val="accent1"/>
                </a:solidFill>
              </a:rPr>
              <a:t>Contacts Address Book</a:t>
            </a:r>
            <a:endParaRPr lang="en-US" dirty="0"/>
          </a:p>
        </p:txBody>
      </p:sp>
    </p:spTree>
    <p:extLst>
      <p:ext uri="{BB962C8B-B14F-4D97-AF65-F5344CB8AC3E}">
        <p14:creationId xmlns:p14="http://schemas.microsoft.com/office/powerpoint/2010/main" val="909368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89">
            <a:extLst>
              <a:ext uri="{FF2B5EF4-FFF2-40B4-BE49-F238E27FC236}">
                <a16:creationId xmlns:a16="http://schemas.microsoft.com/office/drawing/2014/main" xmlns="" id="{4876FDE3-3B96-6E4D-96FD-DDAFB14D6F0E}"/>
              </a:ext>
            </a:extLst>
          </p:cNvPr>
          <p:cNvSpPr txBox="1">
            <a:spLocks/>
          </p:cNvSpPr>
          <p:nvPr/>
        </p:nvSpPr>
        <p:spPr>
          <a:xfrm>
            <a:off x="687209" y="2109789"/>
            <a:ext cx="10874717" cy="400587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a:t>Solution</a:t>
            </a:r>
            <a:r>
              <a:rPr lang="en" sz="2800" b="1"/>
              <a:t>:</a:t>
            </a:r>
          </a:p>
          <a:p>
            <a:r>
              <a:rPr lang="en" sz="2800"/>
              <a:t>Field pairs in an array</a:t>
            </a:r>
          </a:p>
          <a:p>
            <a:r>
              <a:rPr lang="en" sz="2800" b="1"/>
              <a:t>Benefits:</a:t>
            </a:r>
          </a:p>
          <a:p>
            <a:r>
              <a:rPr lang="en" sz="2800"/>
              <a:t>Allow for non deterministic list of attributes</a:t>
            </a:r>
          </a:p>
          <a:p>
            <a:r>
              <a:rPr lang="en" sz="2800"/>
              <a:t>Easy to index</a:t>
            </a:r>
            <a:endParaRPr lang="en-US" sz="2800"/>
          </a:p>
          <a:p>
            <a:pPr marL="347662" lvl="1" indent="0">
              <a:buFont typeface="Arial" panose="020B0604020202020204" pitchFamily="34" charset="0"/>
              <a:buNone/>
            </a:pPr>
            <a:r>
              <a:rPr lang="en" sz="2000">
                <a:latin typeface="Consolas" panose="020B0609020204030204" pitchFamily="49" charset="0"/>
                <a:ea typeface="Consolas" charset="0"/>
                <a:cs typeface="Consolas" panose="020B0609020204030204" pitchFamily="49" charset="0"/>
              </a:rPr>
              <a:t>{</a:t>
            </a:r>
            <a:r>
              <a:rPr lang="en-US" sz="2000">
                <a:latin typeface="Consolas" panose="020B0609020204030204" pitchFamily="49" charset="0"/>
                <a:ea typeface="Consolas" charset="0"/>
                <a:cs typeface="Consolas" panose="020B0609020204030204" pitchFamily="49" charset="0"/>
              </a:rPr>
              <a:t> </a:t>
            </a:r>
            <a:r>
              <a:rPr lang="mr-IN" sz="2000">
                <a:latin typeface="Consolas" panose="020B0609020204030204" pitchFamily="49" charset="0"/>
                <a:ea typeface="Consolas" charset="0"/>
                <a:cs typeface="Consolas" charset="0"/>
              </a:rPr>
              <a:t>"</a:t>
            </a:r>
            <a:r>
              <a:rPr lang="en" sz="2000" err="1">
                <a:latin typeface="Consolas" panose="020B0609020204030204" pitchFamily="49" charset="0"/>
                <a:ea typeface="Consolas" charset="0"/>
                <a:cs typeface="Consolas" panose="020B0609020204030204" pitchFamily="49" charset="0"/>
              </a:rPr>
              <a:t>releases.location</a:t>
            </a:r>
            <a:r>
              <a:rPr lang="mr-IN" sz="2000">
                <a:latin typeface="Consolas" panose="020B0609020204030204" pitchFamily="49" charset="0"/>
                <a:ea typeface="Consolas" charset="0"/>
                <a:cs typeface="Consolas" charset="0"/>
              </a:rPr>
              <a:t>"</a:t>
            </a:r>
            <a:r>
              <a:rPr lang="en" sz="2000">
                <a:latin typeface="Consolas" panose="020B0609020204030204" pitchFamily="49" charset="0"/>
                <a:ea typeface="Consolas" charset="0"/>
                <a:cs typeface="Consolas" panose="020B0609020204030204" pitchFamily="49" charset="0"/>
              </a:rPr>
              <a:t>:</a:t>
            </a:r>
            <a:r>
              <a:rPr lang="en-US" sz="2000">
                <a:latin typeface="Consolas" panose="020B0609020204030204" pitchFamily="49" charset="0"/>
                <a:ea typeface="Consolas" charset="0"/>
                <a:cs typeface="Consolas" panose="020B0609020204030204" pitchFamily="49" charset="0"/>
              </a:rPr>
              <a:t> </a:t>
            </a:r>
            <a:r>
              <a:rPr lang="en" sz="2000">
                <a:latin typeface="Consolas" panose="020B0609020204030204" pitchFamily="49" charset="0"/>
                <a:ea typeface="Consolas" charset="0"/>
                <a:cs typeface="Consolas" panose="020B0609020204030204" pitchFamily="49" charset="0"/>
              </a:rPr>
              <a:t>1,</a:t>
            </a:r>
            <a:r>
              <a:rPr lang="en-US" sz="2000">
                <a:latin typeface="Consolas" panose="020B0609020204030204" pitchFamily="49" charset="0"/>
                <a:ea typeface="Consolas" charset="0"/>
                <a:cs typeface="Consolas" panose="020B0609020204030204" pitchFamily="49" charset="0"/>
              </a:rPr>
              <a:t> </a:t>
            </a:r>
            <a:r>
              <a:rPr lang="mr-IN" sz="2000">
                <a:latin typeface="Consolas" panose="020B0609020204030204" pitchFamily="49" charset="0"/>
                <a:ea typeface="Consolas" charset="0"/>
                <a:cs typeface="Consolas" charset="0"/>
              </a:rPr>
              <a:t>"</a:t>
            </a:r>
            <a:r>
              <a:rPr lang="en" sz="2000" err="1">
                <a:latin typeface="Consolas" panose="020B0609020204030204" pitchFamily="49" charset="0"/>
                <a:ea typeface="Consolas" charset="0"/>
                <a:cs typeface="Consolas" panose="020B0609020204030204" pitchFamily="49" charset="0"/>
              </a:rPr>
              <a:t>releases.date</a:t>
            </a:r>
            <a:r>
              <a:rPr lang="en-US" sz="2000">
                <a:latin typeface="Consolas" panose="020B0609020204030204" pitchFamily="49" charset="0"/>
                <a:ea typeface="Consolas" charset="0"/>
                <a:cs typeface="Consolas" panose="020B0609020204030204" pitchFamily="49" charset="0"/>
              </a:rPr>
              <a:t>"</a:t>
            </a:r>
            <a:r>
              <a:rPr lang="en" sz="2000">
                <a:latin typeface="Consolas" panose="020B0609020204030204" pitchFamily="49" charset="0"/>
                <a:ea typeface="Consolas" charset="0"/>
                <a:cs typeface="Consolas" panose="020B0609020204030204" pitchFamily="49" charset="0"/>
              </a:rPr>
              <a:t>:</a:t>
            </a:r>
            <a:r>
              <a:rPr lang="en-US" sz="2000">
                <a:latin typeface="Consolas" panose="020B0609020204030204" pitchFamily="49" charset="0"/>
                <a:ea typeface="Consolas" charset="0"/>
                <a:cs typeface="Consolas" panose="020B0609020204030204" pitchFamily="49" charset="0"/>
              </a:rPr>
              <a:t> </a:t>
            </a:r>
            <a:r>
              <a:rPr lang="en" sz="2000">
                <a:latin typeface="Consolas" panose="020B0609020204030204" pitchFamily="49" charset="0"/>
                <a:ea typeface="Consolas" charset="0"/>
                <a:cs typeface="Consolas" panose="020B0609020204030204" pitchFamily="49" charset="0"/>
              </a:rPr>
              <a:t>1</a:t>
            </a:r>
            <a:r>
              <a:rPr lang="en-US" sz="2000">
                <a:latin typeface="Consolas" panose="020B0609020204030204" pitchFamily="49" charset="0"/>
                <a:ea typeface="Consolas" charset="0"/>
                <a:cs typeface="Consolas" panose="020B0609020204030204" pitchFamily="49" charset="0"/>
              </a:rPr>
              <a:t> </a:t>
            </a:r>
            <a:r>
              <a:rPr lang="en" sz="2000">
                <a:latin typeface="Consolas" panose="020B0609020204030204" pitchFamily="49" charset="0"/>
                <a:ea typeface="Consolas" charset="0"/>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 sz="2800"/>
              <a:t>Easy to extend</a:t>
            </a:r>
            <a:r>
              <a:rPr lang="en-US" sz="2800"/>
              <a:t> with a qualifier</a:t>
            </a:r>
            <a:r>
              <a:rPr lang="en" sz="2800"/>
              <a:t>, for example:</a:t>
            </a:r>
          </a:p>
          <a:p>
            <a:pPr marL="457063" lvl="1" indent="0">
              <a:buFont typeface="Arial" panose="020B0604020202020204" pitchFamily="34" charset="0"/>
              <a:buNone/>
            </a:pPr>
            <a:r>
              <a:rPr lang="en" sz="2000">
                <a:latin typeface="Consolas" charset="0"/>
                <a:ea typeface="Consolas" charset="0"/>
                <a:cs typeface="Consolas" charset="0"/>
              </a:rPr>
              <a:t>{</a:t>
            </a:r>
            <a:r>
              <a:rPr lang="en-US" sz="2000">
                <a:latin typeface="Consolas" charset="0"/>
                <a:ea typeface="Consolas" charset="0"/>
                <a:cs typeface="Consolas" charset="0"/>
              </a:rPr>
              <a:t> descriptor</a:t>
            </a:r>
            <a:r>
              <a:rPr lang="en" sz="2000">
                <a:latin typeface="Consolas" charset="0"/>
                <a:ea typeface="Consolas" charset="0"/>
                <a:cs typeface="Consolas" charset="0"/>
              </a:rPr>
              <a:t>: </a:t>
            </a:r>
            <a:r>
              <a:rPr lang="mr-IN" sz="2000">
                <a:latin typeface="Consolas" charset="0"/>
                <a:ea typeface="Consolas" charset="0"/>
                <a:cs typeface="Consolas" charset="0"/>
              </a:rPr>
              <a:t>"</a:t>
            </a:r>
            <a:r>
              <a:rPr lang="en" sz="2000">
                <a:latin typeface="Consolas" charset="0"/>
                <a:ea typeface="Consolas" charset="0"/>
                <a:cs typeface="Consolas" charset="0"/>
              </a:rPr>
              <a:t>price</a:t>
            </a:r>
            <a:r>
              <a:rPr lang="mr-IN" sz="2000">
                <a:latin typeface="Consolas" charset="0"/>
                <a:ea typeface="Consolas" charset="0"/>
                <a:cs typeface="Consolas" charset="0"/>
              </a:rPr>
              <a:t>"</a:t>
            </a:r>
            <a:r>
              <a:rPr lang="en" sz="2000">
                <a:latin typeface="Consolas" charset="0"/>
                <a:ea typeface="Consolas" charset="0"/>
                <a:cs typeface="Consolas" charset="0"/>
              </a:rPr>
              <a:t>, qualifier: </a:t>
            </a:r>
            <a:r>
              <a:rPr lang="mr-IN" sz="2000">
                <a:latin typeface="Consolas" charset="0"/>
                <a:ea typeface="Consolas" charset="0"/>
                <a:cs typeface="Consolas" charset="0"/>
              </a:rPr>
              <a:t>"</a:t>
            </a:r>
            <a:r>
              <a:rPr lang="en" sz="2000">
                <a:latin typeface="Consolas" charset="0"/>
                <a:ea typeface="Consolas" charset="0"/>
                <a:cs typeface="Consolas" charset="0"/>
              </a:rPr>
              <a:t>euros</a:t>
            </a:r>
            <a:r>
              <a:rPr lang="mr-IN" sz="2000">
                <a:latin typeface="Consolas" charset="0"/>
                <a:ea typeface="Consolas" charset="0"/>
                <a:cs typeface="Consolas" charset="0"/>
              </a:rPr>
              <a:t>"</a:t>
            </a:r>
            <a:r>
              <a:rPr lang="en" sz="2000">
                <a:latin typeface="Consolas" charset="0"/>
                <a:ea typeface="Consolas" charset="0"/>
                <a:cs typeface="Consolas" charset="0"/>
              </a:rPr>
              <a:t>, value: Decimal(100.00)</a:t>
            </a:r>
            <a:r>
              <a:rPr lang="en-US" sz="2000">
                <a:latin typeface="Consolas" charset="0"/>
                <a:ea typeface="Consolas" charset="0"/>
                <a:cs typeface="Consolas" charset="0"/>
              </a:rPr>
              <a:t> </a:t>
            </a:r>
            <a:r>
              <a:rPr lang="en" sz="2000">
                <a:latin typeface="Consolas" charset="0"/>
                <a:ea typeface="Consolas" charset="0"/>
                <a:cs typeface="Consolas" charset="0"/>
              </a:rPr>
              <a:t>}</a:t>
            </a:r>
          </a:p>
        </p:txBody>
      </p:sp>
      <p:sp>
        <p:nvSpPr>
          <p:cNvPr id="6" name="Shape 388">
            <a:extLst>
              <a:ext uri="{FF2B5EF4-FFF2-40B4-BE49-F238E27FC236}">
                <a16:creationId xmlns:a16="http://schemas.microsoft.com/office/drawing/2014/main" xmlns="" id="{D947666F-18C3-7143-9206-F814BC4D9895}"/>
              </a:ext>
            </a:extLst>
          </p:cNvPr>
          <p:cNvSpPr txBox="1">
            <a:spLocks noGrp="1"/>
          </p:cNvSpPr>
          <p:nvPr>
            <p:ph type="title"/>
          </p:nvPr>
        </p:nvSpPr>
        <p:spPr>
          <a:xfrm>
            <a:off x="687209" y="630854"/>
            <a:ext cx="10874717" cy="804656"/>
          </a:xfrm>
        </p:spPr>
        <p:txBody>
          <a:bodyPr/>
          <a:lstStyle/>
          <a:p>
            <a:r>
              <a:rPr lang="en-US"/>
              <a:t>Attribute Pattern - Solution</a:t>
            </a:r>
            <a:endParaRPr lang="en"/>
          </a:p>
        </p:txBody>
      </p:sp>
      <p:pic>
        <p:nvPicPr>
          <p:cNvPr id="7" name="Picture 6">
            <a:extLst>
              <a:ext uri="{FF2B5EF4-FFF2-40B4-BE49-F238E27FC236}">
                <a16:creationId xmlns:a16="http://schemas.microsoft.com/office/drawing/2014/main" xmlns="" id="{8111F6B3-5099-9242-B5BF-A6A66EA0C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025" y="13352"/>
            <a:ext cx="1828800" cy="1828800"/>
          </a:xfrm>
          <a:prstGeom prst="rect">
            <a:avLst/>
          </a:prstGeom>
        </p:spPr>
      </p:pic>
      <p:pic>
        <p:nvPicPr>
          <p:cNvPr id="8" name="Picture 7">
            <a:extLst>
              <a:ext uri="{FF2B5EF4-FFF2-40B4-BE49-F238E27FC236}">
                <a16:creationId xmlns:a16="http://schemas.microsoft.com/office/drawing/2014/main" xmlns="" id="{E4B9B35B-600A-9248-82B6-9FAA96C8B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025" y="13352"/>
            <a:ext cx="1905000" cy="1905000"/>
          </a:xfrm>
          <a:prstGeom prst="rect">
            <a:avLst/>
          </a:prstGeom>
        </p:spPr>
      </p:pic>
    </p:spTree>
    <p:extLst>
      <p:ext uri="{BB962C8B-B14F-4D97-AF65-F5344CB8AC3E}">
        <p14:creationId xmlns:p14="http://schemas.microsoft.com/office/powerpoint/2010/main" val="3343763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xmlns="" id="{F6186905-13D0-FE4F-82B6-B9FCEBEDEB6C}"/>
              </a:ext>
            </a:extLst>
          </p:cNvPr>
          <p:cNvSpPr txBox="1">
            <a:spLocks/>
          </p:cNvSpPr>
          <p:nvPr/>
        </p:nvSpPr>
        <p:spPr>
          <a:xfrm>
            <a:off x="687209" y="2109789"/>
            <a:ext cx="10874717" cy="330358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a:t>Possible solutions:</a:t>
            </a:r>
          </a:p>
          <a:p>
            <a:pPr marL="514350" indent="-514350">
              <a:buFont typeface="+mj-lt"/>
              <a:buAutoNum type="alphaUcPeriod"/>
            </a:pPr>
            <a:r>
              <a:rPr lang="en-US" sz="2800"/>
              <a:t>Reduce the size of your working set </a:t>
            </a:r>
          </a:p>
          <a:p>
            <a:pPr marL="514350" indent="-514350">
              <a:buFont typeface="+mj-lt"/>
              <a:buAutoNum type="alphaUcPeriod"/>
            </a:pPr>
            <a:r>
              <a:rPr lang="en-US" sz="2800"/>
              <a:t>Add more RAM per machine</a:t>
            </a:r>
          </a:p>
          <a:p>
            <a:pPr marL="514350" indent="-514350">
              <a:buFont typeface="+mj-lt"/>
              <a:buAutoNum type="alphaUcPeriod"/>
            </a:pPr>
            <a:r>
              <a:rPr lang="en-US" sz="2800"/>
              <a:t>Start </a:t>
            </a:r>
            <a:r>
              <a:rPr lang="en-US" sz="2800" err="1"/>
              <a:t>sharding</a:t>
            </a:r>
            <a:r>
              <a:rPr lang="en-US" sz="2800"/>
              <a:t> or add more shards</a:t>
            </a:r>
          </a:p>
          <a:p>
            <a:pPr marL="514350" indent="-514350">
              <a:buFont typeface="+mj-lt"/>
              <a:buAutoNum type="alphaUcPeriod"/>
            </a:pPr>
            <a:endParaRPr lang="en-US" sz="2800"/>
          </a:p>
          <a:p>
            <a:endParaRPr lang="en-US" sz="2800"/>
          </a:p>
        </p:txBody>
      </p:sp>
      <p:sp>
        <p:nvSpPr>
          <p:cNvPr id="6" name="Title 1">
            <a:extLst>
              <a:ext uri="{FF2B5EF4-FFF2-40B4-BE49-F238E27FC236}">
                <a16:creationId xmlns:a16="http://schemas.microsoft.com/office/drawing/2014/main" xmlns="" id="{F453825B-40CA-F042-B5E7-0E2EF10EFF9C}"/>
              </a:ext>
            </a:extLst>
          </p:cNvPr>
          <p:cNvSpPr>
            <a:spLocks noGrp="1"/>
          </p:cNvSpPr>
          <p:nvPr>
            <p:ph type="title"/>
          </p:nvPr>
        </p:nvSpPr>
        <p:spPr>
          <a:xfrm>
            <a:off x="687209" y="630854"/>
            <a:ext cx="10874717" cy="814488"/>
          </a:xfrm>
        </p:spPr>
        <p:txBody>
          <a:bodyPr/>
          <a:lstStyle/>
          <a:p>
            <a:r>
              <a:rPr lang="en-US" sz="4400" dirty="0"/>
              <a:t>Issue #2: Working Set Doesn’t Fit in RAM</a:t>
            </a:r>
          </a:p>
        </p:txBody>
      </p:sp>
    </p:spTree>
    <p:extLst>
      <p:ext uri="{BB962C8B-B14F-4D97-AF65-F5344CB8AC3E}">
        <p14:creationId xmlns:p14="http://schemas.microsoft.com/office/powerpoint/2010/main" val="528600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50217AF-A8C9-A04C-93F4-C8F7390E590A}"/>
              </a:ext>
            </a:extLst>
          </p:cNvPr>
          <p:cNvSpPr>
            <a:spLocks noGrp="1"/>
          </p:cNvSpPr>
          <p:nvPr>
            <p:ph type="title"/>
          </p:nvPr>
        </p:nvSpPr>
        <p:spPr>
          <a:xfrm>
            <a:off x="429885" y="520261"/>
            <a:ext cx="10180309" cy="725213"/>
          </a:xfrm>
        </p:spPr>
        <p:txBody>
          <a:bodyPr/>
          <a:lstStyle/>
          <a:p>
            <a:r>
              <a:rPr lang="en-US"/>
              <a:t>WORKING SET</a:t>
            </a:r>
          </a:p>
        </p:txBody>
      </p:sp>
      <p:pic>
        <p:nvPicPr>
          <p:cNvPr id="8" name="Picture 7">
            <a:extLst>
              <a:ext uri="{FF2B5EF4-FFF2-40B4-BE49-F238E27FC236}">
                <a16:creationId xmlns:a16="http://schemas.microsoft.com/office/drawing/2014/main" xmlns="" id="{17228D0E-20D1-994B-B568-A061244169E5}"/>
              </a:ext>
            </a:extLst>
          </p:cNvPr>
          <p:cNvPicPr>
            <a:picLocks noChangeAspect="1"/>
          </p:cNvPicPr>
          <p:nvPr/>
        </p:nvPicPr>
        <p:blipFill>
          <a:blip r:embed="rId3"/>
          <a:stretch>
            <a:fillRect/>
          </a:stretch>
        </p:blipFill>
        <p:spPr>
          <a:xfrm>
            <a:off x="1652889" y="1245474"/>
            <a:ext cx="7734300" cy="4559300"/>
          </a:xfrm>
          <a:prstGeom prst="rect">
            <a:avLst/>
          </a:prstGeom>
        </p:spPr>
      </p:pic>
    </p:spTree>
    <p:extLst>
      <p:ext uri="{BB962C8B-B14F-4D97-AF65-F5344CB8AC3E}">
        <p14:creationId xmlns:p14="http://schemas.microsoft.com/office/powerpoint/2010/main" val="1491732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xmlns="" id="{4223C837-3931-FA42-BA3D-B1104AD09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825" y="182563"/>
            <a:ext cx="6858000" cy="5718175"/>
          </a:xfrm>
          <a:prstGeom prst="rect">
            <a:avLst/>
          </a:prstGeom>
        </p:spPr>
      </p:pic>
      <p:sp>
        <p:nvSpPr>
          <p:cNvPr id="9" name="Title 1">
            <a:extLst>
              <a:ext uri="{FF2B5EF4-FFF2-40B4-BE49-F238E27FC236}">
                <a16:creationId xmlns:a16="http://schemas.microsoft.com/office/drawing/2014/main" xmlns="" id="{1699D5C9-247F-A44A-A00E-03A0F0952562}"/>
              </a:ext>
            </a:extLst>
          </p:cNvPr>
          <p:cNvSpPr>
            <a:spLocks noGrp="1"/>
          </p:cNvSpPr>
          <p:nvPr>
            <p:ph type="title"/>
          </p:nvPr>
        </p:nvSpPr>
        <p:spPr>
          <a:xfrm>
            <a:off x="687209" y="630854"/>
            <a:ext cx="10874717" cy="1623396"/>
          </a:xfrm>
        </p:spPr>
        <p:txBody>
          <a:bodyPr/>
          <a:lstStyle/>
          <a:p>
            <a:r>
              <a:rPr lang="en-US"/>
              <a:t>WMDB -</a:t>
            </a:r>
            <a:br>
              <a:rPr lang="en-US"/>
            </a:br>
            <a:r>
              <a:rPr lang="en-US"/>
              <a:t>World Movie Database</a:t>
            </a:r>
          </a:p>
        </p:txBody>
      </p:sp>
      <p:sp>
        <p:nvSpPr>
          <p:cNvPr id="10" name="TextBox 9">
            <a:extLst>
              <a:ext uri="{FF2B5EF4-FFF2-40B4-BE49-F238E27FC236}">
                <a16:creationId xmlns:a16="http://schemas.microsoft.com/office/drawing/2014/main" xmlns="" id="{7639D188-93D1-4744-BA5C-A3411E68E843}"/>
              </a:ext>
            </a:extLst>
          </p:cNvPr>
          <p:cNvSpPr txBox="1"/>
          <p:nvPr/>
        </p:nvSpPr>
        <p:spPr>
          <a:xfrm>
            <a:off x="715617" y="2941983"/>
            <a:ext cx="3313044" cy="3046988"/>
          </a:xfrm>
          <a:prstGeom prst="rect">
            <a:avLst/>
          </a:prstGeom>
          <a:noFill/>
        </p:spPr>
        <p:txBody>
          <a:bodyPr wrap="square" rtlCol="0">
            <a:spAutoFit/>
          </a:bodyPr>
          <a:lstStyle/>
          <a:p>
            <a:r>
              <a:rPr lang="en-US" sz="3200">
                <a:latin typeface="+mn-lt"/>
              </a:rPr>
              <a:t>First iteration</a:t>
            </a:r>
            <a:br>
              <a:rPr lang="en-US" sz="3200">
                <a:latin typeface="+mn-lt"/>
              </a:rPr>
            </a:br>
            <a:r>
              <a:rPr lang="en-US" sz="3200">
                <a:latin typeface="+mn-lt"/>
              </a:rPr>
              <a:t>3 collections:</a:t>
            </a:r>
          </a:p>
          <a:p>
            <a:endParaRPr lang="en-US" sz="3200">
              <a:latin typeface="+mn-lt"/>
            </a:endParaRPr>
          </a:p>
          <a:p>
            <a:pPr marL="457200" indent="-457200">
              <a:buFont typeface="+mj-lt"/>
              <a:buAutoNum type="alphaUcPeriod"/>
            </a:pPr>
            <a:r>
              <a:rPr lang="en-US" sz="3200">
                <a:solidFill>
                  <a:srgbClr val="92D050"/>
                </a:solidFill>
                <a:latin typeface="+mn-lt"/>
              </a:rPr>
              <a:t>movies</a:t>
            </a:r>
          </a:p>
          <a:p>
            <a:pPr marL="457200" indent="-457200">
              <a:buFont typeface="+mj-lt"/>
              <a:buAutoNum type="alphaUcPeriod"/>
            </a:pPr>
            <a:r>
              <a:rPr lang="en-US" sz="3200">
                <a:solidFill>
                  <a:srgbClr val="7030A0"/>
                </a:solidFill>
                <a:latin typeface="+mn-lt"/>
              </a:rPr>
              <a:t>moviegoers</a:t>
            </a:r>
          </a:p>
          <a:p>
            <a:pPr marL="457200" indent="-457200">
              <a:buFont typeface="+mj-lt"/>
              <a:buAutoNum type="alphaUcPeriod"/>
            </a:pPr>
            <a:r>
              <a:rPr lang="en-US" sz="3200">
                <a:solidFill>
                  <a:srgbClr val="00B0F0"/>
                </a:solidFill>
                <a:latin typeface="+mn-lt"/>
              </a:rPr>
              <a:t>screenings</a:t>
            </a:r>
          </a:p>
        </p:txBody>
      </p:sp>
    </p:spTree>
    <p:extLst>
      <p:ext uri="{BB962C8B-B14F-4D97-AF65-F5344CB8AC3E}">
        <p14:creationId xmlns:p14="http://schemas.microsoft.com/office/powerpoint/2010/main" val="1419111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01">
            <a:extLst>
              <a:ext uri="{FF2B5EF4-FFF2-40B4-BE49-F238E27FC236}">
                <a16:creationId xmlns:a16="http://schemas.microsoft.com/office/drawing/2014/main" xmlns="" id="{0BA8CB9F-D731-4A42-9FE6-8F0321A2B625}"/>
              </a:ext>
            </a:extLst>
          </p:cNvPr>
          <p:cNvSpPr txBox="1">
            <a:spLocks/>
          </p:cNvSpPr>
          <p:nvPr/>
        </p:nvSpPr>
        <p:spPr>
          <a:xfrm>
            <a:off x="687209" y="2254251"/>
            <a:ext cx="4910012" cy="34194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800"/>
              <a:t>In this example, we </a:t>
            </a:r>
            <a:r>
              <a:rPr lang="en-US" sz="2800"/>
              <a:t>can:</a:t>
            </a:r>
          </a:p>
          <a:p>
            <a:r>
              <a:rPr lang="en-US" sz="2800"/>
              <a:t>L</a:t>
            </a:r>
            <a:r>
              <a:rPr lang="en" sz="2800" err="1"/>
              <a:t>imit</a:t>
            </a:r>
            <a:r>
              <a:rPr lang="en" sz="2800"/>
              <a:t> the list of actors and crew to 20</a:t>
            </a:r>
            <a:endParaRPr lang="en-US" sz="2800"/>
          </a:p>
          <a:p>
            <a:r>
              <a:rPr lang="en-US" sz="2800"/>
              <a:t>Limit the embedded reviews to the top 20</a:t>
            </a:r>
          </a:p>
          <a:p>
            <a:r>
              <a:rPr lang="mr-IN" sz="2800"/>
              <a:t>…</a:t>
            </a:r>
            <a:endParaRPr lang="en" sz="2800"/>
          </a:p>
        </p:txBody>
      </p:sp>
      <p:sp>
        <p:nvSpPr>
          <p:cNvPr id="6" name="Shape 400">
            <a:extLst>
              <a:ext uri="{FF2B5EF4-FFF2-40B4-BE49-F238E27FC236}">
                <a16:creationId xmlns:a16="http://schemas.microsoft.com/office/drawing/2014/main" xmlns="" id="{175F6D91-A504-9248-9B39-A68763660879}"/>
              </a:ext>
            </a:extLst>
          </p:cNvPr>
          <p:cNvSpPr txBox="1">
            <a:spLocks noGrp="1"/>
          </p:cNvSpPr>
          <p:nvPr>
            <p:ph type="title"/>
          </p:nvPr>
        </p:nvSpPr>
        <p:spPr>
          <a:xfrm>
            <a:off x="687209" y="630855"/>
            <a:ext cx="10874717" cy="814488"/>
          </a:xfrm>
        </p:spPr>
        <p:txBody>
          <a:bodyPr/>
          <a:lstStyle/>
          <a:p>
            <a:r>
              <a:rPr lang="en-US"/>
              <a:t>Pattern #2: Subset</a:t>
            </a:r>
            <a:endParaRPr lang="en"/>
          </a:p>
        </p:txBody>
      </p:sp>
      <p:pic>
        <p:nvPicPr>
          <p:cNvPr id="7" name="Content Placeholder 1">
            <a:extLst>
              <a:ext uri="{FF2B5EF4-FFF2-40B4-BE49-F238E27FC236}">
                <a16:creationId xmlns:a16="http://schemas.microsoft.com/office/drawing/2014/main" xmlns="" id="{4203A291-B32A-B646-A60A-E1952B33C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763" y="1879600"/>
            <a:ext cx="5961062" cy="4310063"/>
          </a:xfrm>
          <a:prstGeom prst="rect">
            <a:avLst/>
          </a:prstGeom>
        </p:spPr>
      </p:pic>
      <p:pic>
        <p:nvPicPr>
          <p:cNvPr id="8" name="Picture 7">
            <a:extLst>
              <a:ext uri="{FF2B5EF4-FFF2-40B4-BE49-F238E27FC236}">
                <a16:creationId xmlns:a16="http://schemas.microsoft.com/office/drawing/2014/main" xmlns="" id="{DAAADC3A-2D1E-0B4F-A443-BECE62BEB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0025" y="13352"/>
            <a:ext cx="1828800" cy="1828800"/>
          </a:xfrm>
          <a:prstGeom prst="rect">
            <a:avLst/>
          </a:prstGeom>
        </p:spPr>
      </p:pic>
      <p:pic>
        <p:nvPicPr>
          <p:cNvPr id="9" name="Picture 8">
            <a:extLst>
              <a:ext uri="{FF2B5EF4-FFF2-40B4-BE49-F238E27FC236}">
                <a16:creationId xmlns:a16="http://schemas.microsoft.com/office/drawing/2014/main" xmlns="" id="{E2060283-F371-484B-AE86-C86069BD75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5025" y="-24748"/>
            <a:ext cx="1905000" cy="1905000"/>
          </a:xfrm>
          <a:prstGeom prst="rect">
            <a:avLst/>
          </a:prstGeom>
        </p:spPr>
      </p:pic>
    </p:spTree>
    <p:extLst>
      <p:ext uri="{BB962C8B-B14F-4D97-AF65-F5344CB8AC3E}">
        <p14:creationId xmlns:p14="http://schemas.microsoft.com/office/powerpoint/2010/main" val="4134809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08">
            <a:extLst>
              <a:ext uri="{FF2B5EF4-FFF2-40B4-BE49-F238E27FC236}">
                <a16:creationId xmlns:a16="http://schemas.microsoft.com/office/drawing/2014/main" xmlns="" id="{B8D8DF1C-A2DD-5541-8B20-DF9566EEA16D}"/>
              </a:ext>
            </a:extLst>
          </p:cNvPr>
          <p:cNvSpPr txBox="1">
            <a:spLocks/>
          </p:cNvSpPr>
          <p:nvPr/>
        </p:nvSpPr>
        <p:spPr>
          <a:xfrm>
            <a:off x="687209" y="2109789"/>
            <a:ext cx="10874717" cy="330358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a:t>Solution:</a:t>
            </a:r>
          </a:p>
          <a:p>
            <a:r>
              <a:rPr lang="en-US" sz="2800"/>
              <a:t>Keep duplicates of a small subset of fields in the main collection</a:t>
            </a:r>
          </a:p>
          <a:p>
            <a:r>
              <a:rPr lang="en-US" sz="2800" b="1"/>
              <a:t>Benefits:</a:t>
            </a:r>
          </a:p>
          <a:p>
            <a:r>
              <a:rPr lang="en-US" sz="2800"/>
              <a:t>Allows for fast data retrieval and a reduced working set size</a:t>
            </a:r>
          </a:p>
          <a:p>
            <a:r>
              <a:rPr lang="en-US" sz="2800"/>
              <a:t>One query brings all the information needed for the "main page"</a:t>
            </a:r>
          </a:p>
          <a:p>
            <a:endParaRPr lang="en-US" sz="2800"/>
          </a:p>
        </p:txBody>
      </p:sp>
      <p:sp>
        <p:nvSpPr>
          <p:cNvPr id="6" name="Shape 407">
            <a:extLst>
              <a:ext uri="{FF2B5EF4-FFF2-40B4-BE49-F238E27FC236}">
                <a16:creationId xmlns:a16="http://schemas.microsoft.com/office/drawing/2014/main" xmlns="" id="{8A41D46E-678B-EF4C-9F4A-65D385CA1BC8}"/>
              </a:ext>
            </a:extLst>
          </p:cNvPr>
          <p:cNvSpPr txBox="1">
            <a:spLocks noGrp="1"/>
          </p:cNvSpPr>
          <p:nvPr>
            <p:ph type="title"/>
          </p:nvPr>
        </p:nvSpPr>
        <p:spPr>
          <a:xfrm>
            <a:off x="687209" y="630854"/>
            <a:ext cx="10874717" cy="804656"/>
          </a:xfrm>
        </p:spPr>
        <p:txBody>
          <a:bodyPr/>
          <a:lstStyle/>
          <a:p>
            <a:r>
              <a:rPr lang="en-US"/>
              <a:t>Subset Pattern - Solution</a:t>
            </a:r>
            <a:endParaRPr lang="en"/>
          </a:p>
        </p:txBody>
      </p:sp>
      <p:pic>
        <p:nvPicPr>
          <p:cNvPr id="7" name="Picture 6">
            <a:extLst>
              <a:ext uri="{FF2B5EF4-FFF2-40B4-BE49-F238E27FC236}">
                <a16:creationId xmlns:a16="http://schemas.microsoft.com/office/drawing/2014/main" xmlns="" id="{5EAC73D8-FC9D-E146-836F-B33C6C05B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0025" y="0"/>
            <a:ext cx="1828800" cy="1828800"/>
          </a:xfrm>
          <a:prstGeom prst="rect">
            <a:avLst/>
          </a:prstGeom>
        </p:spPr>
      </p:pic>
      <p:pic>
        <p:nvPicPr>
          <p:cNvPr id="8" name="Picture 7">
            <a:extLst>
              <a:ext uri="{FF2B5EF4-FFF2-40B4-BE49-F238E27FC236}">
                <a16:creationId xmlns:a16="http://schemas.microsoft.com/office/drawing/2014/main" xmlns="" id="{BFA4FA3D-5799-B740-96FD-ED51E22D3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5025" y="-24748"/>
            <a:ext cx="1905000" cy="1905000"/>
          </a:xfrm>
          <a:prstGeom prst="rect">
            <a:avLst/>
          </a:prstGeom>
        </p:spPr>
      </p:pic>
    </p:spTree>
    <p:extLst>
      <p:ext uri="{BB962C8B-B14F-4D97-AF65-F5344CB8AC3E}">
        <p14:creationId xmlns:p14="http://schemas.microsoft.com/office/powerpoint/2010/main" val="1996817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xmlns="" id="{C3D37A44-11B9-E743-88D1-B678A24C52DD}"/>
              </a:ext>
            </a:extLst>
          </p:cNvPr>
          <p:cNvSpPr txBox="1">
            <a:spLocks/>
          </p:cNvSpPr>
          <p:nvPr/>
        </p:nvSpPr>
        <p:spPr>
          <a:xfrm>
            <a:off x="687209" y="2254251"/>
            <a:ext cx="4910012" cy="34194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t>CPU is on fire!</a:t>
            </a:r>
          </a:p>
        </p:txBody>
      </p:sp>
      <p:sp>
        <p:nvSpPr>
          <p:cNvPr id="6" name="Title 1">
            <a:extLst>
              <a:ext uri="{FF2B5EF4-FFF2-40B4-BE49-F238E27FC236}">
                <a16:creationId xmlns:a16="http://schemas.microsoft.com/office/drawing/2014/main" xmlns="" id="{619B695D-6167-CE46-946A-6BE283EA3491}"/>
              </a:ext>
            </a:extLst>
          </p:cNvPr>
          <p:cNvSpPr>
            <a:spLocks noGrp="1"/>
          </p:cNvSpPr>
          <p:nvPr>
            <p:ph type="title"/>
          </p:nvPr>
        </p:nvSpPr>
        <p:spPr>
          <a:xfrm>
            <a:off x="687209" y="630854"/>
            <a:ext cx="10874717" cy="834389"/>
          </a:xfrm>
        </p:spPr>
        <p:txBody>
          <a:bodyPr/>
          <a:lstStyle/>
          <a:p>
            <a:r>
              <a:rPr lang="en-US"/>
              <a:t>Issue #3: Lot of CPU Usage</a:t>
            </a:r>
          </a:p>
        </p:txBody>
      </p:sp>
      <p:pic>
        <p:nvPicPr>
          <p:cNvPr id="7" name="Picture 6">
            <a:extLst>
              <a:ext uri="{FF2B5EF4-FFF2-40B4-BE49-F238E27FC236}">
                <a16:creationId xmlns:a16="http://schemas.microsoft.com/office/drawing/2014/main" xmlns="" id="{FA2CEADB-D766-464F-9099-4D9C150D5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028" y="1465243"/>
            <a:ext cx="5611310" cy="4208483"/>
          </a:xfrm>
          <a:prstGeom prst="rect">
            <a:avLst/>
          </a:prstGeom>
        </p:spPr>
      </p:pic>
    </p:spTree>
    <p:extLst>
      <p:ext uri="{BB962C8B-B14F-4D97-AF65-F5344CB8AC3E}">
        <p14:creationId xmlns:p14="http://schemas.microsoft.com/office/powerpoint/2010/main" val="1921945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A33FB9B-A42C-884F-B3F2-DF19CB3748A4}"/>
              </a:ext>
            </a:extLst>
          </p:cNvPr>
          <p:cNvPicPr>
            <a:picLocks noChangeAspect="1"/>
          </p:cNvPicPr>
          <p:nvPr/>
        </p:nvPicPr>
        <p:blipFill>
          <a:blip r:embed="rId3"/>
          <a:stretch>
            <a:fillRect/>
          </a:stretch>
        </p:blipFill>
        <p:spPr>
          <a:xfrm>
            <a:off x="0" y="876752"/>
            <a:ext cx="4572000" cy="3961495"/>
          </a:xfrm>
          <a:prstGeom prst="rect">
            <a:avLst/>
          </a:prstGeom>
        </p:spPr>
      </p:pic>
      <p:sp>
        <p:nvSpPr>
          <p:cNvPr id="6" name="Text Placeholder 2">
            <a:extLst>
              <a:ext uri="{FF2B5EF4-FFF2-40B4-BE49-F238E27FC236}">
                <a16:creationId xmlns:a16="http://schemas.microsoft.com/office/drawing/2014/main" xmlns="" id="{4B80BEEC-2EE6-0546-AB2D-37581251A86D}"/>
              </a:ext>
            </a:extLst>
          </p:cNvPr>
          <p:cNvSpPr txBox="1">
            <a:spLocks/>
          </p:cNvSpPr>
          <p:nvPr/>
        </p:nvSpPr>
        <p:spPr>
          <a:xfrm>
            <a:off x="5954028" y="2269049"/>
            <a:ext cx="4910012" cy="34194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Consolas" charset="0"/>
                <a:ea typeface="Consolas" charset="0"/>
                <a:cs typeface="Consolas" charset="0"/>
              </a:rPr>
              <a:t>{</a:t>
            </a:r>
          </a:p>
          <a:p>
            <a:r>
              <a:rPr lang="en-US" sz="2000">
                <a:latin typeface="Consolas" charset="0"/>
                <a:ea typeface="Consolas" charset="0"/>
                <a:cs typeface="Consolas" charset="0"/>
              </a:rPr>
              <a:t>  title: </a:t>
            </a:r>
            <a:r>
              <a:rPr lang="mr-IN" sz="2000">
                <a:latin typeface="Consolas" charset="0"/>
                <a:ea typeface="Consolas" charset="0"/>
                <a:cs typeface="Consolas" charset="0"/>
              </a:rPr>
              <a:t>"</a:t>
            </a:r>
            <a:r>
              <a:rPr lang="en-US" sz="2000">
                <a:latin typeface="Consolas" charset="0"/>
                <a:ea typeface="Consolas" charset="0"/>
                <a:cs typeface="Consolas" charset="0"/>
              </a:rPr>
              <a:t>The Shape of Water</a:t>
            </a:r>
            <a:r>
              <a:rPr lang="mr-IN" sz="2000">
                <a:latin typeface="Consolas" charset="0"/>
                <a:ea typeface="Consolas" charset="0"/>
                <a:cs typeface="Consolas" charset="0"/>
              </a:rPr>
              <a:t>"</a:t>
            </a:r>
            <a:r>
              <a:rPr lang="en-US" sz="2000">
                <a:latin typeface="Consolas" charset="0"/>
                <a:ea typeface="Consolas" charset="0"/>
                <a:cs typeface="Consolas" charset="0"/>
              </a:rPr>
              <a:t>,</a:t>
            </a:r>
          </a:p>
          <a:p>
            <a:r>
              <a:rPr lang="en-US" sz="2000">
                <a:latin typeface="Consolas" charset="0"/>
                <a:ea typeface="Consolas" charset="0"/>
                <a:cs typeface="Consolas" charset="0"/>
              </a:rPr>
              <a:t>  ...</a:t>
            </a:r>
          </a:p>
          <a:p>
            <a:r>
              <a:rPr lang="en-US" sz="2000">
                <a:latin typeface="Consolas" charset="0"/>
                <a:ea typeface="Consolas" charset="0"/>
                <a:cs typeface="Consolas" charset="0"/>
              </a:rPr>
              <a:t>  viewings: 5,000</a:t>
            </a:r>
          </a:p>
          <a:p>
            <a:r>
              <a:rPr lang="en-US" sz="2000">
                <a:latin typeface="Consolas" charset="0"/>
                <a:ea typeface="Consolas" charset="0"/>
                <a:cs typeface="Consolas" charset="0"/>
              </a:rPr>
              <a:t>  viewers: 385,000</a:t>
            </a:r>
          </a:p>
          <a:p>
            <a:r>
              <a:rPr lang="en-US" sz="2000">
                <a:latin typeface="Consolas" charset="0"/>
                <a:ea typeface="Consolas" charset="0"/>
                <a:cs typeface="Consolas" charset="0"/>
              </a:rPr>
              <a:t>  revenues: 5,074,800</a:t>
            </a:r>
          </a:p>
          <a:p>
            <a:r>
              <a:rPr lang="en-US" sz="2000">
                <a:latin typeface="Consolas" charset="0"/>
                <a:ea typeface="Consolas" charset="0"/>
                <a:cs typeface="Consolas" charset="0"/>
              </a:rPr>
              <a:t>}</a:t>
            </a:r>
          </a:p>
        </p:txBody>
      </p:sp>
      <p:sp>
        <p:nvSpPr>
          <p:cNvPr id="7" name="Title 1">
            <a:extLst>
              <a:ext uri="{FF2B5EF4-FFF2-40B4-BE49-F238E27FC236}">
                <a16:creationId xmlns:a16="http://schemas.microsoft.com/office/drawing/2014/main" xmlns="" id="{6934B576-D17F-DE4D-87FE-599FBFF1531B}"/>
              </a:ext>
            </a:extLst>
          </p:cNvPr>
          <p:cNvSpPr>
            <a:spLocks noGrp="1"/>
          </p:cNvSpPr>
          <p:nvPr>
            <p:ph type="title"/>
          </p:nvPr>
        </p:nvSpPr>
        <p:spPr>
          <a:xfrm>
            <a:off x="687209" y="630854"/>
            <a:ext cx="10874717" cy="701463"/>
          </a:xfrm>
        </p:spPr>
        <p:txBody>
          <a:bodyPr/>
          <a:lstStyle/>
          <a:p>
            <a:r>
              <a:rPr lang="en-US" sz="4000" dirty="0"/>
              <a:t>Issue #3: ...caused by repeated calculations</a:t>
            </a:r>
          </a:p>
        </p:txBody>
      </p:sp>
      <p:pic>
        <p:nvPicPr>
          <p:cNvPr id="8" name="Picture 7">
            <a:extLst>
              <a:ext uri="{FF2B5EF4-FFF2-40B4-BE49-F238E27FC236}">
                <a16:creationId xmlns:a16="http://schemas.microsoft.com/office/drawing/2014/main" xmlns="" id="{9B39C86E-46E5-2E4C-B748-47BDA5A84D60}"/>
              </a:ext>
            </a:extLst>
          </p:cNvPr>
          <p:cNvPicPr>
            <a:picLocks noChangeAspect="1"/>
          </p:cNvPicPr>
          <p:nvPr/>
        </p:nvPicPr>
        <p:blipFill>
          <a:blip r:embed="rId4"/>
          <a:stretch>
            <a:fillRect/>
          </a:stretch>
        </p:blipFill>
        <p:spPr>
          <a:xfrm>
            <a:off x="452437" y="1332317"/>
            <a:ext cx="4572000" cy="3961495"/>
          </a:xfrm>
          <a:prstGeom prst="rect">
            <a:avLst/>
          </a:prstGeom>
        </p:spPr>
      </p:pic>
      <p:pic>
        <p:nvPicPr>
          <p:cNvPr id="9" name="Picture 8">
            <a:extLst>
              <a:ext uri="{FF2B5EF4-FFF2-40B4-BE49-F238E27FC236}">
                <a16:creationId xmlns:a16="http://schemas.microsoft.com/office/drawing/2014/main" xmlns="" id="{44FCBE5D-FCD6-8442-9F40-A85B4B21FB4E}"/>
              </a:ext>
            </a:extLst>
          </p:cNvPr>
          <p:cNvPicPr>
            <a:picLocks noChangeAspect="1"/>
          </p:cNvPicPr>
          <p:nvPr/>
        </p:nvPicPr>
        <p:blipFill>
          <a:blip r:embed="rId5"/>
          <a:stretch>
            <a:fillRect/>
          </a:stretch>
        </p:blipFill>
        <p:spPr>
          <a:xfrm>
            <a:off x="992187" y="1787882"/>
            <a:ext cx="4572000" cy="3961495"/>
          </a:xfrm>
          <a:prstGeom prst="rect">
            <a:avLst/>
          </a:prstGeom>
        </p:spPr>
      </p:pic>
    </p:spTree>
    <p:extLst>
      <p:ext uri="{BB962C8B-B14F-4D97-AF65-F5344CB8AC3E}">
        <p14:creationId xmlns:p14="http://schemas.microsoft.com/office/powerpoint/2010/main" val="112183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440">
            <a:extLst>
              <a:ext uri="{FF2B5EF4-FFF2-40B4-BE49-F238E27FC236}">
                <a16:creationId xmlns:a16="http://schemas.microsoft.com/office/drawing/2014/main" xmlns="" id="{515FCD79-A266-E94B-8679-628D586ED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394" y="1728153"/>
            <a:ext cx="6436360" cy="4471670"/>
          </a:xfrm>
          <a:prstGeom prst="rect">
            <a:avLst/>
          </a:prstGeom>
          <a:noFill/>
          <a:ln>
            <a:noFill/>
          </a:ln>
        </p:spPr>
      </p:pic>
      <p:sp>
        <p:nvSpPr>
          <p:cNvPr id="6" name="Shape 439">
            <a:extLst>
              <a:ext uri="{FF2B5EF4-FFF2-40B4-BE49-F238E27FC236}">
                <a16:creationId xmlns:a16="http://schemas.microsoft.com/office/drawing/2014/main" xmlns="" id="{2FB1F16B-75FD-5B4E-90DB-FE5999D798C7}"/>
              </a:ext>
            </a:extLst>
          </p:cNvPr>
          <p:cNvSpPr txBox="1">
            <a:spLocks/>
          </p:cNvSpPr>
          <p:nvPr/>
        </p:nvSpPr>
        <p:spPr>
          <a:xfrm>
            <a:off x="687209" y="2254251"/>
            <a:ext cx="4910012" cy="34194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800"/>
              <a:t>For example:</a:t>
            </a:r>
          </a:p>
          <a:p>
            <a:r>
              <a:rPr lang="en-US" sz="2800"/>
              <a:t>A</a:t>
            </a:r>
            <a:r>
              <a:rPr lang="en" sz="2800" err="1"/>
              <a:t>pply</a:t>
            </a:r>
            <a:r>
              <a:rPr lang="en" sz="2800"/>
              <a:t> a sum, count, ...</a:t>
            </a:r>
          </a:p>
          <a:p>
            <a:r>
              <a:rPr lang="en" sz="2800" i="1"/>
              <a:t>rollup</a:t>
            </a:r>
            <a:r>
              <a:rPr lang="en" sz="2800"/>
              <a:t> data by minute, hour, day</a:t>
            </a:r>
            <a:endParaRPr lang="en-US" sz="2800"/>
          </a:p>
          <a:p>
            <a:r>
              <a:rPr lang="en" sz="2800"/>
              <a:t>As long as you don’t </a:t>
            </a:r>
            <a:r>
              <a:rPr lang="en-US" sz="2800"/>
              <a:t>mess</a:t>
            </a:r>
            <a:r>
              <a:rPr lang="en" sz="2800"/>
              <a:t> with your source, you can recreate the </a:t>
            </a:r>
            <a:r>
              <a:rPr lang="en" sz="2800" i="1"/>
              <a:t>rollups</a:t>
            </a:r>
          </a:p>
          <a:p>
            <a:endParaRPr lang="en"/>
          </a:p>
        </p:txBody>
      </p:sp>
      <p:sp>
        <p:nvSpPr>
          <p:cNvPr id="7" name="Shape 438">
            <a:extLst>
              <a:ext uri="{FF2B5EF4-FFF2-40B4-BE49-F238E27FC236}">
                <a16:creationId xmlns:a16="http://schemas.microsoft.com/office/drawing/2014/main" xmlns="" id="{2FD01D91-2698-F545-A9E5-DDE0B5B9B38C}"/>
              </a:ext>
            </a:extLst>
          </p:cNvPr>
          <p:cNvSpPr txBox="1">
            <a:spLocks noGrp="1"/>
          </p:cNvSpPr>
          <p:nvPr>
            <p:ph type="title"/>
          </p:nvPr>
        </p:nvSpPr>
        <p:spPr>
          <a:xfrm>
            <a:off x="687209" y="630854"/>
            <a:ext cx="10874717" cy="794823"/>
          </a:xfrm>
        </p:spPr>
        <p:txBody>
          <a:bodyPr/>
          <a:lstStyle/>
          <a:p>
            <a:r>
              <a:rPr lang="en-US"/>
              <a:t>Pattern #3: Computed</a:t>
            </a:r>
            <a:endParaRPr lang="en"/>
          </a:p>
        </p:txBody>
      </p:sp>
      <p:pic>
        <p:nvPicPr>
          <p:cNvPr id="8" name="Content Placeholder 1">
            <a:extLst>
              <a:ext uri="{FF2B5EF4-FFF2-40B4-BE49-F238E27FC236}">
                <a16:creationId xmlns:a16="http://schemas.microsoft.com/office/drawing/2014/main" xmlns="" id="{231D748E-E89F-B74E-A798-A6496AEAB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0025" y="12700"/>
            <a:ext cx="1828800" cy="1828800"/>
          </a:xfrm>
          <a:prstGeom prst="rect">
            <a:avLst/>
          </a:prstGeom>
        </p:spPr>
      </p:pic>
      <p:pic>
        <p:nvPicPr>
          <p:cNvPr id="9" name="Picture 8">
            <a:extLst>
              <a:ext uri="{FF2B5EF4-FFF2-40B4-BE49-F238E27FC236}">
                <a16:creationId xmlns:a16="http://schemas.microsoft.com/office/drawing/2014/main" xmlns="" id="{A862CCA7-DFB3-3646-BAF6-3FE4564E5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5025" y="0"/>
            <a:ext cx="1905000" cy="1905000"/>
          </a:xfrm>
          <a:prstGeom prst="rect">
            <a:avLst/>
          </a:prstGeom>
        </p:spPr>
      </p:pic>
    </p:spTree>
    <p:extLst>
      <p:ext uri="{BB962C8B-B14F-4D97-AF65-F5344CB8AC3E}">
        <p14:creationId xmlns:p14="http://schemas.microsoft.com/office/powerpoint/2010/main" val="700375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33">
            <a:extLst>
              <a:ext uri="{FF2B5EF4-FFF2-40B4-BE49-F238E27FC236}">
                <a16:creationId xmlns:a16="http://schemas.microsoft.com/office/drawing/2014/main" xmlns="" id="{D1E10A23-1604-EE44-ABC4-85648A85CE86}"/>
              </a:ext>
            </a:extLst>
          </p:cNvPr>
          <p:cNvSpPr txBox="1">
            <a:spLocks/>
          </p:cNvSpPr>
          <p:nvPr/>
        </p:nvSpPr>
        <p:spPr>
          <a:xfrm>
            <a:off x="687209" y="1621119"/>
            <a:ext cx="10874717" cy="431756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800" b="1"/>
              <a:t>Problem:</a:t>
            </a:r>
          </a:p>
          <a:p>
            <a:r>
              <a:rPr lang="en" sz="2800"/>
              <a:t>There is data that needs to be computed</a:t>
            </a:r>
          </a:p>
          <a:p>
            <a:r>
              <a:rPr lang="en" sz="2800"/>
              <a:t>The same calculations would happen over and over</a:t>
            </a:r>
            <a:endParaRPr lang="en-US" sz="2800"/>
          </a:p>
          <a:p>
            <a:r>
              <a:rPr lang="en-US" sz="2800"/>
              <a:t>Reads outnumber writes:</a:t>
            </a:r>
          </a:p>
          <a:p>
            <a:pPr lvl="1"/>
            <a:r>
              <a:rPr lang="en-US" sz="2800"/>
              <a:t> example: 1K writes per hour vs 1M read per hour</a:t>
            </a:r>
            <a:endParaRPr lang="en" sz="2800"/>
          </a:p>
          <a:p>
            <a:r>
              <a:rPr lang="en" sz="2800" b="1"/>
              <a:t>Use cases:</a:t>
            </a:r>
          </a:p>
          <a:p>
            <a:r>
              <a:rPr lang="en" sz="2800"/>
              <a:t>Have revenues per movie showing, want to display sum</a:t>
            </a:r>
            <a:r>
              <a:rPr lang="en-US" sz="2800"/>
              <a:t>s</a:t>
            </a:r>
            <a:endParaRPr lang="en" sz="2800"/>
          </a:p>
          <a:p>
            <a:r>
              <a:rPr lang="en" sz="2800"/>
              <a:t>Time series data</a:t>
            </a:r>
            <a:r>
              <a:rPr lang="en-US" sz="2800"/>
              <a:t>, </a:t>
            </a:r>
            <a:r>
              <a:rPr lang="en" sz="2800"/>
              <a:t>Event Sourcing</a:t>
            </a:r>
          </a:p>
          <a:p>
            <a:endParaRPr lang="en" sz="2800"/>
          </a:p>
        </p:txBody>
      </p:sp>
      <p:sp>
        <p:nvSpPr>
          <p:cNvPr id="6" name="Shape 432">
            <a:extLst>
              <a:ext uri="{FF2B5EF4-FFF2-40B4-BE49-F238E27FC236}">
                <a16:creationId xmlns:a16="http://schemas.microsoft.com/office/drawing/2014/main" xmlns="" id="{0E5AA9F2-4DE9-D143-9946-A18BB0F7F660}"/>
              </a:ext>
            </a:extLst>
          </p:cNvPr>
          <p:cNvSpPr txBox="1">
            <a:spLocks noGrp="1"/>
          </p:cNvSpPr>
          <p:nvPr>
            <p:ph type="title"/>
          </p:nvPr>
        </p:nvSpPr>
        <p:spPr>
          <a:xfrm>
            <a:off x="687209" y="630854"/>
            <a:ext cx="10874717" cy="784991"/>
          </a:xfrm>
        </p:spPr>
        <p:txBody>
          <a:bodyPr/>
          <a:lstStyle/>
          <a:p>
            <a:r>
              <a:rPr lang="en-US"/>
              <a:t>Computed Pattern</a:t>
            </a:r>
            <a:endParaRPr lang="en"/>
          </a:p>
        </p:txBody>
      </p:sp>
      <p:pic>
        <p:nvPicPr>
          <p:cNvPr id="7" name="Picture 6">
            <a:extLst>
              <a:ext uri="{FF2B5EF4-FFF2-40B4-BE49-F238E27FC236}">
                <a16:creationId xmlns:a16="http://schemas.microsoft.com/office/drawing/2014/main" xmlns="" id="{A884AE1D-5503-2F40-8D11-63D25E4D0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025" y="13352"/>
            <a:ext cx="1828800" cy="1828800"/>
          </a:xfrm>
          <a:prstGeom prst="rect">
            <a:avLst/>
          </a:prstGeom>
        </p:spPr>
      </p:pic>
      <p:pic>
        <p:nvPicPr>
          <p:cNvPr id="8" name="Picture 7">
            <a:extLst>
              <a:ext uri="{FF2B5EF4-FFF2-40B4-BE49-F238E27FC236}">
                <a16:creationId xmlns:a16="http://schemas.microsoft.com/office/drawing/2014/main" xmlns="" id="{E88811F2-1893-E94D-99EC-B0EF0DC42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025" y="0"/>
            <a:ext cx="1905000" cy="1905000"/>
          </a:xfrm>
          <a:prstGeom prst="rect">
            <a:avLst/>
          </a:prstGeom>
        </p:spPr>
      </p:pic>
    </p:spTree>
    <p:extLst>
      <p:ext uri="{BB962C8B-B14F-4D97-AF65-F5344CB8AC3E}">
        <p14:creationId xmlns:p14="http://schemas.microsoft.com/office/powerpoint/2010/main" val="317158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8"/>
          <p:cNvSpPr txBox="1"/>
          <p:nvPr/>
        </p:nvSpPr>
        <p:spPr>
          <a:xfrm>
            <a:off x="1804253" y="5857451"/>
            <a:ext cx="8518034" cy="85248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accent1"/>
              </a:buClr>
              <a:buSzPts val="3240"/>
              <a:buFont typeface="PT Sans"/>
              <a:buNone/>
            </a:pPr>
            <a:r>
              <a:rPr lang="en-US" sz="3240" b="1" i="0" cap="none">
                <a:solidFill>
                  <a:schemeClr val="accent1"/>
                </a:solidFill>
                <a:latin typeface="PT Sans"/>
                <a:ea typeface="PT Sans"/>
                <a:cs typeface="PT Sans"/>
                <a:sym typeface="PT Sans"/>
              </a:rPr>
              <a:t>Address Book Entity-Relationship</a:t>
            </a:r>
            <a:endParaRPr/>
          </a:p>
          <a:p>
            <a:pPr marL="0" marR="0" lvl="0" indent="0" algn="ctr" rtl="0">
              <a:lnSpc>
                <a:spcPct val="90000"/>
              </a:lnSpc>
              <a:spcBef>
                <a:spcPts val="0"/>
              </a:spcBef>
              <a:spcAft>
                <a:spcPts val="0"/>
              </a:spcAft>
              <a:buClr>
                <a:schemeClr val="accent1"/>
              </a:buClr>
              <a:buSzPts val="1800"/>
              <a:buFont typeface="PT Sans"/>
              <a:buNone/>
            </a:pPr>
            <a:r>
              <a:rPr lang="en-US" sz="1800" b="1" i="0" cap="none">
                <a:solidFill>
                  <a:schemeClr val="accent1"/>
                </a:solidFill>
                <a:latin typeface="PT Sans"/>
                <a:ea typeface="PT Sans"/>
                <a:cs typeface="PT Sans"/>
                <a:sym typeface="PT Sans"/>
              </a:rPr>
              <a:t>(for this example lets assume a contact has one and only one twitter handle)</a:t>
            </a:r>
            <a:endParaRPr sz="1800" b="1" i="0" cap="none">
              <a:solidFill>
                <a:schemeClr val="accent1"/>
              </a:solidFill>
              <a:latin typeface="PT Sans"/>
              <a:ea typeface="PT Sans"/>
              <a:cs typeface="PT Sans"/>
              <a:sym typeface="PT Sans"/>
            </a:endParaRPr>
          </a:p>
        </p:txBody>
      </p:sp>
      <p:grpSp>
        <p:nvGrpSpPr>
          <p:cNvPr id="140" name="Google Shape;140;p28"/>
          <p:cNvGrpSpPr/>
          <p:nvPr/>
        </p:nvGrpSpPr>
        <p:grpSpPr>
          <a:xfrm>
            <a:off x="1524772" y="741234"/>
            <a:ext cx="8690628" cy="5081833"/>
            <a:chOff x="539708" y="655063"/>
            <a:chExt cx="7868069" cy="4435878"/>
          </a:xfrm>
        </p:grpSpPr>
        <p:sp>
          <p:nvSpPr>
            <p:cNvPr id="141" name="Google Shape;141;p28"/>
            <p:cNvSpPr/>
            <p:nvPr/>
          </p:nvSpPr>
          <p:spPr>
            <a:xfrm>
              <a:off x="3666687" y="2310319"/>
              <a:ext cx="1888582" cy="172452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a:p>
              <a:pPr marL="0" marR="0" lvl="0" indent="0" algn="ctr" rtl="0">
                <a:spcBef>
                  <a:spcPts val="0"/>
                </a:spcBef>
                <a:spcAft>
                  <a:spcPts val="0"/>
                </a:spcAft>
                <a:buNone/>
              </a:pPr>
              <a:r>
                <a:rPr lang="en-US" sz="2800">
                  <a:solidFill>
                    <a:schemeClr val="lt1"/>
                  </a:solidFill>
                  <a:latin typeface="Arial"/>
                  <a:ea typeface="Arial"/>
                  <a:cs typeface="Arial"/>
                  <a:sym typeface="Arial"/>
                </a:rPr>
                <a:t>Contacts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company</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title</a:t>
              </a:r>
              <a:endParaRPr/>
            </a:p>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42" name="Google Shape;142;p28"/>
            <p:cNvSpPr/>
            <p:nvPr/>
          </p:nvSpPr>
          <p:spPr>
            <a:xfrm>
              <a:off x="6519195" y="668426"/>
              <a:ext cx="1888582" cy="1724525"/>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Addresses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street</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city</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state</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zip_code</a:t>
              </a:r>
              <a:endParaRPr sz="1600">
                <a:solidFill>
                  <a:schemeClr val="lt1"/>
                </a:solidFill>
                <a:latin typeface="Arial"/>
                <a:ea typeface="Arial"/>
                <a:cs typeface="Arial"/>
                <a:sym typeface="Arial"/>
              </a:endParaRPr>
            </a:p>
          </p:txBody>
        </p:sp>
        <p:sp>
          <p:nvSpPr>
            <p:cNvPr id="143" name="Google Shape;143;p28"/>
            <p:cNvSpPr/>
            <p:nvPr/>
          </p:nvSpPr>
          <p:spPr>
            <a:xfrm>
              <a:off x="6519195" y="2615116"/>
              <a:ext cx="1888582"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Phones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number</a:t>
              </a:r>
              <a:endParaRPr/>
            </a:p>
          </p:txBody>
        </p:sp>
        <p:sp>
          <p:nvSpPr>
            <p:cNvPr id="144" name="Google Shape;144;p28"/>
            <p:cNvSpPr/>
            <p:nvPr/>
          </p:nvSpPr>
          <p:spPr>
            <a:xfrm>
              <a:off x="6519195" y="3943935"/>
              <a:ext cx="1888582" cy="114700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Emails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address</a:t>
              </a:r>
              <a:endParaRPr/>
            </a:p>
          </p:txBody>
        </p:sp>
        <p:sp>
          <p:nvSpPr>
            <p:cNvPr id="145" name="Google Shape;145;p28"/>
            <p:cNvSpPr/>
            <p:nvPr/>
          </p:nvSpPr>
          <p:spPr>
            <a:xfrm>
              <a:off x="567244" y="2601753"/>
              <a:ext cx="2018631"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Thumbnails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mime_type</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data</a:t>
              </a:r>
              <a:endParaRPr/>
            </a:p>
          </p:txBody>
        </p:sp>
        <p:sp>
          <p:nvSpPr>
            <p:cNvPr id="146" name="Google Shape;146;p28"/>
            <p:cNvSpPr/>
            <p:nvPr/>
          </p:nvSpPr>
          <p:spPr>
            <a:xfrm>
              <a:off x="567244" y="3928150"/>
              <a:ext cx="2018631"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Portraits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mime_type</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data</a:t>
              </a:r>
              <a:endParaRPr/>
            </a:p>
          </p:txBody>
        </p:sp>
        <p:sp>
          <p:nvSpPr>
            <p:cNvPr id="147" name="Google Shape;147;p28"/>
            <p:cNvSpPr/>
            <p:nvPr/>
          </p:nvSpPr>
          <p:spPr>
            <a:xfrm>
              <a:off x="3666687" y="657731"/>
              <a:ext cx="1888582" cy="83393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Groups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p:txBody>
        </p:sp>
        <p:cxnSp>
          <p:nvCxnSpPr>
            <p:cNvPr id="148" name="Google Shape;148;p28"/>
            <p:cNvCxnSpPr>
              <a:stCxn id="141" idx="1"/>
              <a:endCxn id="145" idx="3"/>
            </p:cNvCxnSpPr>
            <p:nvPr/>
          </p:nvCxnSpPr>
          <p:spPr>
            <a:xfrm rot="10800000">
              <a:off x="2586087" y="3167482"/>
              <a:ext cx="1080600" cy="5100"/>
            </a:xfrm>
            <a:prstGeom prst="straightConnector1">
              <a:avLst/>
            </a:prstGeom>
            <a:noFill/>
            <a:ln w="76200" cap="flat" cmpd="sng">
              <a:solidFill>
                <a:srgbClr val="3366FF"/>
              </a:solidFill>
              <a:prstDash val="solid"/>
              <a:miter lim="800000"/>
              <a:headEnd type="none" w="sm" len="sm"/>
              <a:tailEnd type="none" w="sm" len="sm"/>
            </a:ln>
          </p:spPr>
        </p:cxnSp>
        <p:cxnSp>
          <p:nvCxnSpPr>
            <p:cNvPr id="149" name="Google Shape;149;p28"/>
            <p:cNvCxnSpPr>
              <a:stCxn id="143" idx="1"/>
              <a:endCxn id="141" idx="3"/>
            </p:cNvCxnSpPr>
            <p:nvPr/>
          </p:nvCxnSpPr>
          <p:spPr>
            <a:xfrm rot="10800000">
              <a:off x="5555295" y="3172499"/>
              <a:ext cx="963900" cy="8100"/>
            </a:xfrm>
            <a:prstGeom prst="straightConnector1">
              <a:avLst/>
            </a:prstGeom>
            <a:noFill/>
            <a:ln w="76200" cap="flat" cmpd="sng">
              <a:solidFill>
                <a:srgbClr val="3366FF"/>
              </a:solidFill>
              <a:prstDash val="solid"/>
              <a:miter lim="800000"/>
              <a:headEnd type="none" w="sm" len="sm"/>
              <a:tailEnd type="none" w="sm" len="sm"/>
            </a:ln>
          </p:spPr>
        </p:cxnSp>
        <p:cxnSp>
          <p:nvCxnSpPr>
            <p:cNvPr id="150" name="Google Shape;150;p28"/>
            <p:cNvCxnSpPr>
              <a:stCxn id="144" idx="1"/>
            </p:cNvCxnSpPr>
            <p:nvPr/>
          </p:nvCxnSpPr>
          <p:spPr>
            <a:xfrm rot="10800000">
              <a:off x="5557695" y="4021538"/>
              <a:ext cx="961500" cy="495900"/>
            </a:xfrm>
            <a:prstGeom prst="straightConnector1">
              <a:avLst/>
            </a:prstGeom>
            <a:noFill/>
            <a:ln w="76200" cap="flat" cmpd="sng">
              <a:solidFill>
                <a:srgbClr val="3366FF"/>
              </a:solidFill>
              <a:prstDash val="solid"/>
              <a:miter lim="800000"/>
              <a:headEnd type="none" w="sm" len="sm"/>
              <a:tailEnd type="none" w="sm" len="sm"/>
            </a:ln>
          </p:spPr>
        </p:cxnSp>
        <p:cxnSp>
          <p:nvCxnSpPr>
            <p:cNvPr id="151" name="Google Shape;151;p28"/>
            <p:cNvCxnSpPr>
              <a:endCxn id="146" idx="3"/>
            </p:cNvCxnSpPr>
            <p:nvPr/>
          </p:nvCxnSpPr>
          <p:spPr>
            <a:xfrm flipH="1">
              <a:off x="2585875" y="4021433"/>
              <a:ext cx="1080600" cy="472200"/>
            </a:xfrm>
            <a:prstGeom prst="straightConnector1">
              <a:avLst/>
            </a:prstGeom>
            <a:noFill/>
            <a:ln w="76200" cap="flat" cmpd="sng">
              <a:solidFill>
                <a:srgbClr val="3366FF"/>
              </a:solidFill>
              <a:prstDash val="solid"/>
              <a:miter lim="800000"/>
              <a:headEnd type="none" w="sm" len="sm"/>
              <a:tailEnd type="none" w="sm" len="sm"/>
            </a:ln>
          </p:spPr>
        </p:cxnSp>
        <p:cxnSp>
          <p:nvCxnSpPr>
            <p:cNvPr id="152" name="Google Shape;152;p28"/>
            <p:cNvCxnSpPr/>
            <p:nvPr/>
          </p:nvCxnSpPr>
          <p:spPr>
            <a:xfrm rot="10800000">
              <a:off x="2558339" y="1557425"/>
              <a:ext cx="1108348" cy="739526"/>
            </a:xfrm>
            <a:prstGeom prst="straightConnector1">
              <a:avLst/>
            </a:prstGeom>
            <a:noFill/>
            <a:ln w="76200" cap="flat" cmpd="sng">
              <a:solidFill>
                <a:srgbClr val="3366FF"/>
              </a:solidFill>
              <a:prstDash val="solid"/>
              <a:miter lim="800000"/>
              <a:headEnd type="none" w="sm" len="sm"/>
              <a:tailEnd type="none" w="sm" len="sm"/>
            </a:ln>
          </p:spPr>
        </p:cxnSp>
        <p:cxnSp>
          <p:nvCxnSpPr>
            <p:cNvPr id="153" name="Google Shape;153;p28"/>
            <p:cNvCxnSpPr>
              <a:stCxn id="141" idx="0"/>
              <a:endCxn id="147" idx="2"/>
            </p:cNvCxnSpPr>
            <p:nvPr/>
          </p:nvCxnSpPr>
          <p:spPr>
            <a:xfrm rot="10800000">
              <a:off x="4610978" y="1491619"/>
              <a:ext cx="0" cy="818700"/>
            </a:xfrm>
            <a:prstGeom prst="straightConnector1">
              <a:avLst/>
            </a:prstGeom>
            <a:noFill/>
            <a:ln w="76200" cap="flat" cmpd="sng">
              <a:solidFill>
                <a:srgbClr val="3366FF"/>
              </a:solidFill>
              <a:prstDash val="solid"/>
              <a:miter lim="800000"/>
              <a:headEnd type="none" w="sm" len="sm"/>
              <a:tailEnd type="none" w="sm" len="sm"/>
            </a:ln>
          </p:spPr>
        </p:cxnSp>
        <p:sp>
          <p:nvSpPr>
            <p:cNvPr id="154" name="Google Shape;154;p28"/>
            <p:cNvSpPr txBox="1"/>
            <p:nvPr/>
          </p:nvSpPr>
          <p:spPr>
            <a:xfrm>
              <a:off x="6179182" y="1729805"/>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155" name="Google Shape;155;p28"/>
            <p:cNvSpPr txBox="1"/>
            <p:nvPr/>
          </p:nvSpPr>
          <p:spPr>
            <a:xfrm>
              <a:off x="3369586" y="4082322"/>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156" name="Google Shape;156;p28"/>
            <p:cNvSpPr txBox="1"/>
            <p:nvPr/>
          </p:nvSpPr>
          <p:spPr>
            <a:xfrm>
              <a:off x="4610978" y="1491667"/>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157" name="Google Shape;157;p28"/>
            <p:cNvSpPr txBox="1"/>
            <p:nvPr/>
          </p:nvSpPr>
          <p:spPr>
            <a:xfrm>
              <a:off x="5555269" y="4076175"/>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158" name="Google Shape;158;p28"/>
            <p:cNvSpPr txBox="1"/>
            <p:nvPr/>
          </p:nvSpPr>
          <p:spPr>
            <a:xfrm>
              <a:off x="6208726" y="3167236"/>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159" name="Google Shape;159;p28"/>
            <p:cNvSpPr txBox="1"/>
            <p:nvPr/>
          </p:nvSpPr>
          <p:spPr>
            <a:xfrm>
              <a:off x="4610978" y="1927619"/>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160" name="Google Shape;160;p28"/>
            <p:cNvSpPr txBox="1"/>
            <p:nvPr/>
          </p:nvSpPr>
          <p:spPr>
            <a:xfrm>
              <a:off x="6179182" y="4445507"/>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161" name="Google Shape;161;p28"/>
            <p:cNvSpPr txBox="1"/>
            <p:nvPr/>
          </p:nvSpPr>
          <p:spPr>
            <a:xfrm>
              <a:off x="3356218" y="3155460"/>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162" name="Google Shape;162;p28"/>
            <p:cNvSpPr txBox="1"/>
            <p:nvPr/>
          </p:nvSpPr>
          <p:spPr>
            <a:xfrm>
              <a:off x="2587883" y="4396034"/>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163" name="Google Shape;163;p28"/>
            <p:cNvSpPr txBox="1"/>
            <p:nvPr/>
          </p:nvSpPr>
          <p:spPr>
            <a:xfrm>
              <a:off x="3356218" y="2224399"/>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164" name="Google Shape;164;p28"/>
            <p:cNvSpPr txBox="1"/>
            <p:nvPr/>
          </p:nvSpPr>
          <p:spPr>
            <a:xfrm>
              <a:off x="5555269" y="3159214"/>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165" name="Google Shape;165;p28"/>
            <p:cNvSpPr txBox="1"/>
            <p:nvPr/>
          </p:nvSpPr>
          <p:spPr>
            <a:xfrm>
              <a:off x="2587883" y="3153868"/>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166" name="Google Shape;166;p28"/>
            <p:cNvSpPr/>
            <p:nvPr/>
          </p:nvSpPr>
          <p:spPr>
            <a:xfrm>
              <a:off x="539708" y="655063"/>
              <a:ext cx="2018631" cy="1766073"/>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Twitters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location</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web</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bio</a:t>
              </a:r>
              <a:endParaRPr/>
            </a:p>
          </p:txBody>
        </p:sp>
        <p:cxnSp>
          <p:nvCxnSpPr>
            <p:cNvPr id="167" name="Google Shape;167;p28"/>
            <p:cNvCxnSpPr>
              <a:stCxn id="142" idx="1"/>
            </p:cNvCxnSpPr>
            <p:nvPr/>
          </p:nvCxnSpPr>
          <p:spPr>
            <a:xfrm flipH="1">
              <a:off x="5557695" y="1530688"/>
              <a:ext cx="961500" cy="766200"/>
            </a:xfrm>
            <a:prstGeom prst="straightConnector1">
              <a:avLst/>
            </a:prstGeom>
            <a:noFill/>
            <a:ln w="76200" cap="flat" cmpd="sng">
              <a:solidFill>
                <a:srgbClr val="3366FF"/>
              </a:solidFill>
              <a:prstDash val="solid"/>
              <a:miter lim="800000"/>
              <a:headEnd type="none" w="sm" len="sm"/>
              <a:tailEnd type="none" w="sm" len="sm"/>
            </a:ln>
          </p:spPr>
        </p:cxnSp>
        <p:sp>
          <p:nvSpPr>
            <p:cNvPr id="168" name="Google Shape;168;p28"/>
            <p:cNvSpPr txBox="1"/>
            <p:nvPr/>
          </p:nvSpPr>
          <p:spPr>
            <a:xfrm>
              <a:off x="2558339" y="1716437"/>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169" name="Google Shape;169;p28"/>
            <p:cNvSpPr txBox="1"/>
            <p:nvPr/>
          </p:nvSpPr>
          <p:spPr>
            <a:xfrm>
              <a:off x="5557619" y="2214957"/>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060392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46">
            <a:extLst>
              <a:ext uri="{FF2B5EF4-FFF2-40B4-BE49-F238E27FC236}">
                <a16:creationId xmlns:a16="http://schemas.microsoft.com/office/drawing/2014/main" xmlns="" id="{6D9D33E9-D442-024E-973A-4DCE3D6A5A8E}"/>
              </a:ext>
            </a:extLst>
          </p:cNvPr>
          <p:cNvSpPr txBox="1">
            <a:spLocks/>
          </p:cNvSpPr>
          <p:nvPr/>
        </p:nvSpPr>
        <p:spPr>
          <a:xfrm>
            <a:off x="687209" y="2109789"/>
            <a:ext cx="10874717" cy="330358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Solution</a:t>
            </a:r>
            <a:r>
              <a:rPr lang="en" sz="2800" b="1" dirty="0"/>
              <a:t>:</a:t>
            </a:r>
          </a:p>
          <a:p>
            <a:r>
              <a:rPr lang="en-US" sz="2800" dirty="0"/>
              <a:t>Apply a computation or operation on data and store the result</a:t>
            </a:r>
            <a:endParaRPr lang="en" sz="2800" dirty="0"/>
          </a:p>
          <a:p>
            <a:r>
              <a:rPr lang="en" sz="2800" b="1" dirty="0"/>
              <a:t>Benefits:</a:t>
            </a:r>
          </a:p>
          <a:p>
            <a:r>
              <a:rPr lang="en" sz="2800" dirty="0"/>
              <a:t>Avoid re</a:t>
            </a:r>
            <a:r>
              <a:rPr lang="en-US" sz="2800" dirty="0"/>
              <a:t>-</a:t>
            </a:r>
            <a:r>
              <a:rPr lang="en" sz="2800" dirty="0"/>
              <a:t>computing the same thing over and over</a:t>
            </a:r>
          </a:p>
          <a:p>
            <a:r>
              <a:rPr lang="en" sz="2800" dirty="0"/>
              <a:t>Replaces a </a:t>
            </a:r>
            <a:r>
              <a:rPr lang="en" sz="2800" i="1" dirty="0"/>
              <a:t>view</a:t>
            </a:r>
            <a:endParaRPr lang="en-US" sz="2800" dirty="0"/>
          </a:p>
        </p:txBody>
      </p:sp>
      <p:sp>
        <p:nvSpPr>
          <p:cNvPr id="6" name="Shape 445">
            <a:extLst>
              <a:ext uri="{FF2B5EF4-FFF2-40B4-BE49-F238E27FC236}">
                <a16:creationId xmlns:a16="http://schemas.microsoft.com/office/drawing/2014/main" xmlns="" id="{FA89916F-C89C-F149-8461-E7F0DE606F49}"/>
              </a:ext>
            </a:extLst>
          </p:cNvPr>
          <p:cNvSpPr txBox="1">
            <a:spLocks noGrp="1"/>
          </p:cNvSpPr>
          <p:nvPr>
            <p:ph type="title"/>
          </p:nvPr>
        </p:nvSpPr>
        <p:spPr>
          <a:xfrm>
            <a:off x="687209" y="630854"/>
            <a:ext cx="10874717" cy="804656"/>
          </a:xfrm>
        </p:spPr>
        <p:txBody>
          <a:bodyPr/>
          <a:lstStyle/>
          <a:p>
            <a:r>
              <a:rPr lang="en-US"/>
              <a:t>Computed Pattern - Solution</a:t>
            </a:r>
            <a:endParaRPr lang="en"/>
          </a:p>
        </p:txBody>
      </p:sp>
      <p:pic>
        <p:nvPicPr>
          <p:cNvPr id="7" name="Picture 6">
            <a:extLst>
              <a:ext uri="{FF2B5EF4-FFF2-40B4-BE49-F238E27FC236}">
                <a16:creationId xmlns:a16="http://schemas.microsoft.com/office/drawing/2014/main" xmlns="" id="{9281BA93-0452-1D49-9022-87A9898FE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025" y="0"/>
            <a:ext cx="1828800" cy="1828800"/>
          </a:xfrm>
          <a:prstGeom prst="rect">
            <a:avLst/>
          </a:prstGeom>
        </p:spPr>
      </p:pic>
      <p:pic>
        <p:nvPicPr>
          <p:cNvPr id="8" name="Picture 7">
            <a:extLst>
              <a:ext uri="{FF2B5EF4-FFF2-40B4-BE49-F238E27FC236}">
                <a16:creationId xmlns:a16="http://schemas.microsoft.com/office/drawing/2014/main" xmlns="" id="{E1D79098-B00F-4A42-BE9B-F6BEB4136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025" y="0"/>
            <a:ext cx="1905000" cy="1905000"/>
          </a:xfrm>
          <a:prstGeom prst="rect">
            <a:avLst/>
          </a:prstGeom>
        </p:spPr>
      </p:pic>
    </p:spTree>
    <p:extLst>
      <p:ext uri="{BB962C8B-B14F-4D97-AF65-F5344CB8AC3E}">
        <p14:creationId xmlns:p14="http://schemas.microsoft.com/office/powerpoint/2010/main" val="2201066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95">
            <a:extLst>
              <a:ext uri="{FF2B5EF4-FFF2-40B4-BE49-F238E27FC236}">
                <a16:creationId xmlns:a16="http://schemas.microsoft.com/office/drawing/2014/main" xmlns="" id="{2DD28FCC-21B8-E845-AFD1-797931D78CAF}"/>
              </a:ext>
            </a:extLst>
          </p:cNvPr>
          <p:cNvSpPr txBox="1">
            <a:spLocks noGrp="1"/>
          </p:cNvSpPr>
          <p:nvPr>
            <p:ph type="title"/>
          </p:nvPr>
        </p:nvSpPr>
        <p:spPr>
          <a:xfrm>
            <a:off x="687209" y="453875"/>
            <a:ext cx="10874717" cy="814488"/>
          </a:xfrm>
        </p:spPr>
        <p:txBody>
          <a:bodyPr/>
          <a:lstStyle/>
          <a:p>
            <a:r>
              <a:rPr lang="en-US"/>
              <a:t>Issue #4: Lots of Writes</a:t>
            </a:r>
            <a:endParaRPr lang="en"/>
          </a:p>
        </p:txBody>
      </p:sp>
      <p:graphicFrame>
        <p:nvGraphicFramePr>
          <p:cNvPr id="6" name="Chart 5">
            <a:extLst>
              <a:ext uri="{FF2B5EF4-FFF2-40B4-BE49-F238E27FC236}">
                <a16:creationId xmlns:a16="http://schemas.microsoft.com/office/drawing/2014/main" xmlns="" id="{302C6BAC-D969-DE46-9041-DA303EB30014}"/>
              </a:ext>
            </a:extLst>
          </p:cNvPr>
          <p:cNvGraphicFramePr/>
          <p:nvPr>
            <p:extLst/>
          </p:nvPr>
        </p:nvGraphicFramePr>
        <p:xfrm>
          <a:off x="2368627" y="1344057"/>
          <a:ext cx="8601555" cy="46491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7248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95">
            <a:extLst>
              <a:ext uri="{FF2B5EF4-FFF2-40B4-BE49-F238E27FC236}">
                <a16:creationId xmlns:a16="http://schemas.microsoft.com/office/drawing/2014/main" xmlns="" id="{F59E2345-2365-BB46-8B9E-BF1DE0139A86}"/>
              </a:ext>
            </a:extLst>
          </p:cNvPr>
          <p:cNvSpPr txBox="1">
            <a:spLocks noGrp="1"/>
          </p:cNvSpPr>
          <p:nvPr>
            <p:ph type="title"/>
          </p:nvPr>
        </p:nvSpPr>
        <p:spPr>
          <a:xfrm>
            <a:off x="687209" y="630854"/>
            <a:ext cx="10874717" cy="794823"/>
          </a:xfrm>
        </p:spPr>
        <p:txBody>
          <a:bodyPr/>
          <a:lstStyle/>
          <a:p>
            <a:r>
              <a:rPr lang="en-US"/>
              <a:t>Issue #4: </a:t>
            </a:r>
            <a:r>
              <a:rPr lang="mr-IN"/>
              <a:t>…</a:t>
            </a:r>
            <a:r>
              <a:rPr lang="en-US"/>
              <a:t> For Non Critical Data</a:t>
            </a:r>
            <a:endParaRPr lang="en"/>
          </a:p>
        </p:txBody>
      </p:sp>
      <p:pic>
        <p:nvPicPr>
          <p:cNvPr id="6" name="Content Placeholder 1">
            <a:extLst>
              <a:ext uri="{FF2B5EF4-FFF2-40B4-BE49-F238E27FC236}">
                <a16:creationId xmlns:a16="http://schemas.microsoft.com/office/drawing/2014/main" xmlns="" id="{5E59D2F7-CBCC-E347-AA68-E29380733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1500"/>
            <a:ext cx="4194175" cy="4194175"/>
          </a:xfrm>
          <a:prstGeom prst="rect">
            <a:avLst/>
          </a:prstGeom>
        </p:spPr>
      </p:pic>
      <p:pic>
        <p:nvPicPr>
          <p:cNvPr id="7" name="Shape 497">
            <a:extLst>
              <a:ext uri="{FF2B5EF4-FFF2-40B4-BE49-F238E27FC236}">
                <a16:creationId xmlns:a16="http://schemas.microsoft.com/office/drawing/2014/main" xmlns="" id="{E5FE87E4-1954-E740-B2B5-CDC588E14FAD}"/>
              </a:ext>
            </a:extLst>
          </p:cNvPr>
          <p:cNvPicPr preferRelativeResize="0"/>
          <p:nvPr/>
        </p:nvPicPr>
        <p:blipFill>
          <a:blip r:embed="rId4">
            <a:extLst>
              <a:ext uri="{28A0092B-C50C-407E-A947-70E740481C1C}">
                <a14:useLocalDpi xmlns:a14="http://schemas.microsoft.com/office/drawing/2010/main" val="0"/>
              </a:ext>
            </a:extLst>
          </a:blip>
          <a:stretch>
            <a:fillRect/>
          </a:stretch>
        </p:blipFill>
        <p:spPr>
          <a:xfrm>
            <a:off x="6663071" y="1593732"/>
            <a:ext cx="3545888" cy="4441943"/>
          </a:xfrm>
          <a:prstGeom prst="rect">
            <a:avLst/>
          </a:prstGeom>
          <a:noFill/>
          <a:ln>
            <a:noFill/>
          </a:ln>
        </p:spPr>
      </p:pic>
    </p:spTree>
    <p:extLst>
      <p:ext uri="{BB962C8B-B14F-4D97-AF65-F5344CB8AC3E}">
        <p14:creationId xmlns:p14="http://schemas.microsoft.com/office/powerpoint/2010/main" val="31744256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a:extLst>
              <a:ext uri="{FF2B5EF4-FFF2-40B4-BE49-F238E27FC236}">
                <a16:creationId xmlns:a16="http://schemas.microsoft.com/office/drawing/2014/main" xmlns="" id="{AF9730AF-2B08-664F-99EC-03C7D1499FF7}"/>
              </a:ext>
            </a:extLst>
          </p:cNvPr>
          <p:cNvSpPr txBox="1">
            <a:spLocks/>
          </p:cNvSpPr>
          <p:nvPr/>
        </p:nvSpPr>
        <p:spPr>
          <a:xfrm>
            <a:off x="687209" y="2254251"/>
            <a:ext cx="4910012" cy="34194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t>Only increment once in X iterations</a:t>
            </a:r>
          </a:p>
          <a:p>
            <a:r>
              <a:rPr lang="en-US" sz="2800"/>
              <a:t>Increment by X</a:t>
            </a:r>
          </a:p>
        </p:txBody>
      </p:sp>
      <p:sp>
        <p:nvSpPr>
          <p:cNvPr id="6" name="Title 1">
            <a:extLst>
              <a:ext uri="{FF2B5EF4-FFF2-40B4-BE49-F238E27FC236}">
                <a16:creationId xmlns:a16="http://schemas.microsoft.com/office/drawing/2014/main" xmlns="" id="{53E4D4C8-DAAC-DB4D-AAA7-CDBA0E1003BE}"/>
              </a:ext>
            </a:extLst>
          </p:cNvPr>
          <p:cNvSpPr>
            <a:spLocks noGrp="1"/>
          </p:cNvSpPr>
          <p:nvPr>
            <p:ph type="title"/>
          </p:nvPr>
        </p:nvSpPr>
        <p:spPr>
          <a:xfrm>
            <a:off x="687209" y="630855"/>
            <a:ext cx="10874717" cy="769322"/>
          </a:xfrm>
        </p:spPr>
        <p:txBody>
          <a:bodyPr/>
          <a:lstStyle/>
          <a:p>
            <a:r>
              <a:rPr lang="en-US"/>
              <a:t>Pattern #4: Approximation</a:t>
            </a:r>
          </a:p>
        </p:txBody>
      </p:sp>
      <p:pic>
        <p:nvPicPr>
          <p:cNvPr id="7" name="Content Placeholder 12">
            <a:extLst>
              <a:ext uri="{FF2B5EF4-FFF2-40B4-BE49-F238E27FC236}">
                <a16:creationId xmlns:a16="http://schemas.microsoft.com/office/drawing/2014/main" xmlns="" id="{10DDF058-1BC9-D041-AF69-2370BC346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463" y="1841500"/>
            <a:ext cx="6837362" cy="4273550"/>
          </a:xfrm>
          <a:prstGeom prst="rect">
            <a:avLst/>
          </a:prstGeom>
        </p:spPr>
      </p:pic>
      <p:pic>
        <p:nvPicPr>
          <p:cNvPr id="8" name="Picture 7">
            <a:extLst>
              <a:ext uri="{FF2B5EF4-FFF2-40B4-BE49-F238E27FC236}">
                <a16:creationId xmlns:a16="http://schemas.microsoft.com/office/drawing/2014/main" xmlns="" id="{7BCF45A1-2DBE-E049-AAEE-EECCB160D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0025" y="0"/>
            <a:ext cx="1828800" cy="1828800"/>
          </a:xfrm>
          <a:prstGeom prst="rect">
            <a:avLst/>
          </a:prstGeom>
        </p:spPr>
      </p:pic>
      <p:pic>
        <p:nvPicPr>
          <p:cNvPr id="9" name="Picture 8">
            <a:extLst>
              <a:ext uri="{FF2B5EF4-FFF2-40B4-BE49-F238E27FC236}">
                <a16:creationId xmlns:a16="http://schemas.microsoft.com/office/drawing/2014/main" xmlns="" id="{E9A997A7-205A-0041-BC9D-3F9C5E94E4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5025" y="-62848"/>
            <a:ext cx="1905000" cy="1905000"/>
          </a:xfrm>
          <a:prstGeom prst="rect">
            <a:avLst/>
          </a:prstGeom>
        </p:spPr>
      </p:pic>
    </p:spTree>
    <p:extLst>
      <p:ext uri="{BB962C8B-B14F-4D97-AF65-F5344CB8AC3E}">
        <p14:creationId xmlns:p14="http://schemas.microsoft.com/office/powerpoint/2010/main" val="3586483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xmlns="" id="{BF3302BC-615A-B845-AE00-EDA7E3BA8C12}"/>
              </a:ext>
            </a:extLst>
          </p:cNvPr>
          <p:cNvGraphicFramePr/>
          <p:nvPr>
            <p:extLst/>
          </p:nvPr>
        </p:nvGraphicFramePr>
        <p:xfrm>
          <a:off x="687209" y="630855"/>
          <a:ext cx="7274376" cy="50428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xmlns="" id="{6835CBD0-3D12-404D-A022-C8F15B610184}"/>
              </a:ext>
            </a:extLst>
          </p:cNvPr>
          <p:cNvGraphicFramePr/>
          <p:nvPr>
            <p:extLst/>
          </p:nvPr>
        </p:nvGraphicFramePr>
        <p:xfrm>
          <a:off x="7961586" y="630854"/>
          <a:ext cx="2956416" cy="5042872"/>
        </p:xfrm>
        <a:graphic>
          <a:graphicData uri="http://schemas.openxmlformats.org/drawingml/2006/chart">
            <c:chart xmlns:c="http://schemas.openxmlformats.org/drawingml/2006/chart" xmlns:r="http://schemas.openxmlformats.org/officeDocument/2006/relationships" r:id="rId4"/>
          </a:graphicData>
        </a:graphic>
      </p:graphicFrame>
      <p:sp>
        <p:nvSpPr>
          <p:cNvPr id="5" name="Right Arrow 4">
            <a:extLst>
              <a:ext uri="{FF2B5EF4-FFF2-40B4-BE49-F238E27FC236}">
                <a16:creationId xmlns:a16="http://schemas.microsoft.com/office/drawing/2014/main" xmlns="" id="{8035DFE0-6510-7B41-84D7-1F541A00656E}"/>
              </a:ext>
            </a:extLst>
          </p:cNvPr>
          <p:cNvSpPr/>
          <p:nvPr/>
        </p:nvSpPr>
        <p:spPr>
          <a:xfrm>
            <a:off x="5954027" y="2970986"/>
            <a:ext cx="1008993" cy="36260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006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90">
            <a:extLst>
              <a:ext uri="{FF2B5EF4-FFF2-40B4-BE49-F238E27FC236}">
                <a16:creationId xmlns:a16="http://schemas.microsoft.com/office/drawing/2014/main" xmlns="" id="{BDA4ADA3-E09C-5448-BA01-4DB22461062E}"/>
              </a:ext>
            </a:extLst>
          </p:cNvPr>
          <p:cNvSpPr txBox="1">
            <a:spLocks/>
          </p:cNvSpPr>
          <p:nvPr/>
        </p:nvSpPr>
        <p:spPr>
          <a:xfrm>
            <a:off x="687209" y="1755828"/>
            <a:ext cx="10874717" cy="330358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800" b="1"/>
              <a:t>Problem:</a:t>
            </a:r>
          </a:p>
          <a:p>
            <a:r>
              <a:rPr lang="en" sz="2800"/>
              <a:t>Data is difficult to calculate correctly</a:t>
            </a:r>
          </a:p>
          <a:p>
            <a:r>
              <a:rPr lang="en" sz="2800"/>
              <a:t>May be too expensive to update the document every time to keep an exact count</a:t>
            </a:r>
          </a:p>
          <a:p>
            <a:r>
              <a:rPr lang="en-US" sz="2800"/>
              <a:t>Exactness of count may not be of high concern</a:t>
            </a:r>
            <a:endParaRPr lang="en" sz="2800"/>
          </a:p>
          <a:p>
            <a:r>
              <a:rPr lang="en" sz="2800" b="1"/>
              <a:t>Use cases:</a:t>
            </a:r>
          </a:p>
          <a:p>
            <a:r>
              <a:rPr lang="en" sz="2800"/>
              <a:t>Population of a country</a:t>
            </a:r>
          </a:p>
          <a:p>
            <a:r>
              <a:rPr lang="en" sz="2800"/>
              <a:t>Web site visits</a:t>
            </a:r>
          </a:p>
          <a:p>
            <a:endParaRPr lang="en" sz="2800"/>
          </a:p>
        </p:txBody>
      </p:sp>
      <p:sp>
        <p:nvSpPr>
          <p:cNvPr id="3" name="Shape 489">
            <a:extLst>
              <a:ext uri="{FF2B5EF4-FFF2-40B4-BE49-F238E27FC236}">
                <a16:creationId xmlns:a16="http://schemas.microsoft.com/office/drawing/2014/main" xmlns="" id="{38DBEE7E-CDFC-B241-BAC9-DA67CD7340D4}"/>
              </a:ext>
            </a:extLst>
          </p:cNvPr>
          <p:cNvSpPr txBox="1">
            <a:spLocks noGrp="1"/>
          </p:cNvSpPr>
          <p:nvPr>
            <p:ph type="title"/>
          </p:nvPr>
        </p:nvSpPr>
        <p:spPr>
          <a:xfrm>
            <a:off x="687209" y="630854"/>
            <a:ext cx="10874717" cy="784991"/>
          </a:xfrm>
        </p:spPr>
        <p:txBody>
          <a:bodyPr/>
          <a:lstStyle/>
          <a:p>
            <a:r>
              <a:rPr lang="en-US" sz="4000" dirty="0"/>
              <a:t>Approximation Pattern</a:t>
            </a:r>
            <a:endParaRPr lang="en" sz="4000" dirty="0"/>
          </a:p>
        </p:txBody>
      </p:sp>
      <p:pic>
        <p:nvPicPr>
          <p:cNvPr id="4" name="Picture 3">
            <a:extLst>
              <a:ext uri="{FF2B5EF4-FFF2-40B4-BE49-F238E27FC236}">
                <a16:creationId xmlns:a16="http://schemas.microsoft.com/office/drawing/2014/main" xmlns="" id="{2744077B-EEDD-DA4B-B75E-C051D2E08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0025" y="0"/>
            <a:ext cx="1828800" cy="1828800"/>
          </a:xfrm>
          <a:prstGeom prst="rect">
            <a:avLst/>
          </a:prstGeom>
        </p:spPr>
      </p:pic>
      <p:pic>
        <p:nvPicPr>
          <p:cNvPr id="5" name="Picture 4">
            <a:extLst>
              <a:ext uri="{FF2B5EF4-FFF2-40B4-BE49-F238E27FC236}">
                <a16:creationId xmlns:a16="http://schemas.microsoft.com/office/drawing/2014/main" xmlns="" id="{4A9DD0D1-5587-634E-B158-247EEBEA1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5025" y="-62848"/>
            <a:ext cx="1905000" cy="1905000"/>
          </a:xfrm>
          <a:prstGeom prst="rect">
            <a:avLst/>
          </a:prstGeom>
        </p:spPr>
      </p:pic>
    </p:spTree>
    <p:extLst>
      <p:ext uri="{BB962C8B-B14F-4D97-AF65-F5344CB8AC3E}">
        <p14:creationId xmlns:p14="http://schemas.microsoft.com/office/powerpoint/2010/main" val="2123163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03">
            <a:extLst>
              <a:ext uri="{FF2B5EF4-FFF2-40B4-BE49-F238E27FC236}">
                <a16:creationId xmlns:a16="http://schemas.microsoft.com/office/drawing/2014/main" xmlns="" id="{50930ABC-A489-F347-8195-A468D56D0E0D}"/>
              </a:ext>
            </a:extLst>
          </p:cNvPr>
          <p:cNvSpPr txBox="1">
            <a:spLocks/>
          </p:cNvSpPr>
          <p:nvPr/>
        </p:nvSpPr>
        <p:spPr>
          <a:xfrm>
            <a:off x="687209" y="2109789"/>
            <a:ext cx="10874717" cy="330358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a:t>Solution</a:t>
            </a:r>
            <a:r>
              <a:rPr lang="en" sz="2800" b="1"/>
              <a:t>:</a:t>
            </a:r>
          </a:p>
          <a:p>
            <a:r>
              <a:rPr lang="en-US" sz="2800"/>
              <a:t>Fewer stronger writes</a:t>
            </a:r>
            <a:endParaRPr lang="en" sz="2800"/>
          </a:p>
          <a:p>
            <a:r>
              <a:rPr lang="en" sz="2800" b="1"/>
              <a:t>Benefits:</a:t>
            </a:r>
          </a:p>
          <a:p>
            <a:r>
              <a:rPr lang="en" sz="2800"/>
              <a:t>Less writes, reducing contention on some documents</a:t>
            </a:r>
          </a:p>
          <a:p>
            <a:endParaRPr lang="en" sz="2800"/>
          </a:p>
        </p:txBody>
      </p:sp>
      <p:sp>
        <p:nvSpPr>
          <p:cNvPr id="3" name="Shape 502">
            <a:extLst>
              <a:ext uri="{FF2B5EF4-FFF2-40B4-BE49-F238E27FC236}">
                <a16:creationId xmlns:a16="http://schemas.microsoft.com/office/drawing/2014/main" xmlns="" id="{19ED0821-DBF9-9A4A-8D97-EF111703E931}"/>
              </a:ext>
            </a:extLst>
          </p:cNvPr>
          <p:cNvSpPr txBox="1">
            <a:spLocks noGrp="1"/>
          </p:cNvSpPr>
          <p:nvPr>
            <p:ph type="title"/>
          </p:nvPr>
        </p:nvSpPr>
        <p:spPr>
          <a:xfrm>
            <a:off x="687209" y="630854"/>
            <a:ext cx="10874717" cy="1478934"/>
          </a:xfrm>
        </p:spPr>
        <p:txBody>
          <a:bodyPr/>
          <a:lstStyle/>
          <a:p>
            <a:r>
              <a:rPr lang="en-US" sz="4000" dirty="0"/>
              <a:t>Approximation Pattern </a:t>
            </a:r>
            <a:r>
              <a:rPr lang="mr-IN" sz="4000" dirty="0"/>
              <a:t>–</a:t>
            </a:r>
            <a:r>
              <a:rPr lang="en-US" sz="4000" dirty="0"/>
              <a:t/>
            </a:r>
            <a:br>
              <a:rPr lang="en-US" sz="4000" dirty="0"/>
            </a:br>
            <a:r>
              <a:rPr lang="en-US" sz="4000" dirty="0"/>
              <a:t>Solution</a:t>
            </a:r>
            <a:endParaRPr lang="en" sz="4000" dirty="0"/>
          </a:p>
        </p:txBody>
      </p:sp>
      <p:pic>
        <p:nvPicPr>
          <p:cNvPr id="4" name="Picture 3">
            <a:extLst>
              <a:ext uri="{FF2B5EF4-FFF2-40B4-BE49-F238E27FC236}">
                <a16:creationId xmlns:a16="http://schemas.microsoft.com/office/drawing/2014/main" xmlns="" id="{61B2C8C6-7B31-9449-89CE-6E90568A8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0025" y="0"/>
            <a:ext cx="1828800" cy="1828800"/>
          </a:xfrm>
          <a:prstGeom prst="rect">
            <a:avLst/>
          </a:prstGeom>
        </p:spPr>
      </p:pic>
      <p:pic>
        <p:nvPicPr>
          <p:cNvPr id="5" name="Picture 4">
            <a:extLst>
              <a:ext uri="{FF2B5EF4-FFF2-40B4-BE49-F238E27FC236}">
                <a16:creationId xmlns:a16="http://schemas.microsoft.com/office/drawing/2014/main" xmlns="" id="{A1CB969D-0F38-A741-870C-7AD86D59B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5025" y="-62848"/>
            <a:ext cx="1905000" cy="1905000"/>
          </a:xfrm>
          <a:prstGeom prst="rect">
            <a:avLst/>
          </a:prstGeom>
        </p:spPr>
      </p:pic>
    </p:spTree>
    <p:extLst>
      <p:ext uri="{BB962C8B-B14F-4D97-AF65-F5344CB8AC3E}">
        <p14:creationId xmlns:p14="http://schemas.microsoft.com/office/powerpoint/2010/main" val="1382271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501B1F75-602E-CC4C-A13F-40E1ED6AB066}"/>
              </a:ext>
            </a:extLst>
          </p:cNvPr>
          <p:cNvSpPr txBox="1">
            <a:spLocks/>
          </p:cNvSpPr>
          <p:nvPr/>
        </p:nvSpPr>
        <p:spPr>
          <a:xfrm>
            <a:off x="687209" y="2109789"/>
            <a:ext cx="10874717" cy="330358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t>Keeping track of the schema version of a document</a:t>
            </a:r>
          </a:p>
        </p:txBody>
      </p:sp>
      <p:sp>
        <p:nvSpPr>
          <p:cNvPr id="3" name="Title 1">
            <a:extLst>
              <a:ext uri="{FF2B5EF4-FFF2-40B4-BE49-F238E27FC236}">
                <a16:creationId xmlns:a16="http://schemas.microsoft.com/office/drawing/2014/main" xmlns="" id="{78F5F756-D96C-1B4A-BBE5-B6FFF346E47F}"/>
              </a:ext>
            </a:extLst>
          </p:cNvPr>
          <p:cNvSpPr>
            <a:spLocks noGrp="1"/>
          </p:cNvSpPr>
          <p:nvPr>
            <p:ph type="title"/>
          </p:nvPr>
        </p:nvSpPr>
        <p:spPr>
          <a:xfrm>
            <a:off x="687209" y="630854"/>
            <a:ext cx="10874717" cy="1478934"/>
          </a:xfrm>
        </p:spPr>
        <p:txBody>
          <a:bodyPr/>
          <a:lstStyle/>
          <a:p>
            <a:r>
              <a:rPr lang="en-US" sz="4000" dirty="0"/>
              <a:t>Issue #5: Need to Change the List of Fields in the Documents</a:t>
            </a:r>
          </a:p>
        </p:txBody>
      </p:sp>
    </p:spTree>
    <p:extLst>
      <p:ext uri="{BB962C8B-B14F-4D97-AF65-F5344CB8AC3E}">
        <p14:creationId xmlns:p14="http://schemas.microsoft.com/office/powerpoint/2010/main" val="4089963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478">
            <a:extLst>
              <a:ext uri="{FF2B5EF4-FFF2-40B4-BE49-F238E27FC236}">
                <a16:creationId xmlns:a16="http://schemas.microsoft.com/office/drawing/2014/main" xmlns="" id="{8676BC0C-D3BA-1943-975A-418D7063C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092" y="1825625"/>
            <a:ext cx="5661684" cy="4092589"/>
          </a:xfrm>
          <a:prstGeom prst="rect">
            <a:avLst/>
          </a:prstGeom>
          <a:noFill/>
          <a:ln>
            <a:noFill/>
          </a:ln>
        </p:spPr>
      </p:pic>
      <p:sp>
        <p:nvSpPr>
          <p:cNvPr id="3" name="Shape 477">
            <a:extLst>
              <a:ext uri="{FF2B5EF4-FFF2-40B4-BE49-F238E27FC236}">
                <a16:creationId xmlns:a16="http://schemas.microsoft.com/office/drawing/2014/main" xmlns="" id="{A2C0C2B3-944F-0149-95C0-911A86EDC5D5}"/>
              </a:ext>
            </a:extLst>
          </p:cNvPr>
          <p:cNvSpPr txBox="1">
            <a:spLocks/>
          </p:cNvSpPr>
          <p:nvPr/>
        </p:nvSpPr>
        <p:spPr>
          <a:xfrm>
            <a:off x="687209" y="2254251"/>
            <a:ext cx="4910012" cy="34194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t>Add a field to track the schema version number, per document</a:t>
            </a:r>
          </a:p>
          <a:p>
            <a:endParaRPr lang="en-US" sz="2800"/>
          </a:p>
          <a:p>
            <a:r>
              <a:rPr lang="en-US" sz="2800"/>
              <a:t>Does not have to exist for version 1</a:t>
            </a:r>
          </a:p>
          <a:p>
            <a:r>
              <a:rPr lang="en-US" sz="2800"/>
              <a:t/>
            </a:r>
            <a:br>
              <a:rPr lang="en-US" sz="2800"/>
            </a:br>
            <a:endParaRPr lang="en-US" sz="2800"/>
          </a:p>
        </p:txBody>
      </p:sp>
      <p:sp>
        <p:nvSpPr>
          <p:cNvPr id="4" name="Shape 476">
            <a:extLst>
              <a:ext uri="{FF2B5EF4-FFF2-40B4-BE49-F238E27FC236}">
                <a16:creationId xmlns:a16="http://schemas.microsoft.com/office/drawing/2014/main" xmlns="" id="{0E4237A8-2031-6C4E-B7D5-66C62E2E3C73}"/>
              </a:ext>
            </a:extLst>
          </p:cNvPr>
          <p:cNvSpPr txBox="1">
            <a:spLocks noGrp="1"/>
          </p:cNvSpPr>
          <p:nvPr>
            <p:ph type="title"/>
          </p:nvPr>
        </p:nvSpPr>
        <p:spPr>
          <a:xfrm>
            <a:off x="687209" y="630854"/>
            <a:ext cx="10874717" cy="822177"/>
          </a:xfrm>
        </p:spPr>
        <p:txBody>
          <a:bodyPr/>
          <a:lstStyle/>
          <a:p>
            <a:r>
              <a:rPr lang="en-US" sz="4000" dirty="0"/>
              <a:t>Pattern #5: Schema Versioning</a:t>
            </a:r>
            <a:endParaRPr lang="en" sz="4000" dirty="0"/>
          </a:p>
        </p:txBody>
      </p:sp>
      <p:pic>
        <p:nvPicPr>
          <p:cNvPr id="5" name="Content Placeholder 1">
            <a:extLst>
              <a:ext uri="{FF2B5EF4-FFF2-40B4-BE49-F238E27FC236}">
                <a16:creationId xmlns:a16="http://schemas.microsoft.com/office/drawing/2014/main" xmlns="" id="{C624652D-6C82-8C4C-BE73-FAEA58F3F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0025" y="-3175"/>
            <a:ext cx="1828800" cy="1828800"/>
          </a:xfrm>
          <a:prstGeom prst="rect">
            <a:avLst/>
          </a:prstGeom>
        </p:spPr>
      </p:pic>
      <p:pic>
        <p:nvPicPr>
          <p:cNvPr id="6" name="Picture 5">
            <a:extLst>
              <a:ext uri="{FF2B5EF4-FFF2-40B4-BE49-F238E27FC236}">
                <a16:creationId xmlns:a16="http://schemas.microsoft.com/office/drawing/2014/main" xmlns="" id="{B322F568-0FF2-6A4C-88FC-63F6C23FE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5025" y="0"/>
            <a:ext cx="1905000" cy="1905000"/>
          </a:xfrm>
          <a:prstGeom prst="rect">
            <a:avLst/>
          </a:prstGeom>
        </p:spPr>
      </p:pic>
    </p:spTree>
    <p:extLst>
      <p:ext uri="{BB962C8B-B14F-4D97-AF65-F5344CB8AC3E}">
        <p14:creationId xmlns:p14="http://schemas.microsoft.com/office/powerpoint/2010/main" val="1405346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71">
            <a:extLst>
              <a:ext uri="{FF2B5EF4-FFF2-40B4-BE49-F238E27FC236}">
                <a16:creationId xmlns:a16="http://schemas.microsoft.com/office/drawing/2014/main" xmlns="" id="{5DCB148F-D72D-DC43-B7AB-D367B8387242}"/>
              </a:ext>
            </a:extLst>
          </p:cNvPr>
          <p:cNvSpPr txBox="1">
            <a:spLocks/>
          </p:cNvSpPr>
          <p:nvPr/>
        </p:nvSpPr>
        <p:spPr>
          <a:xfrm>
            <a:off x="687209" y="2109789"/>
            <a:ext cx="10874717" cy="387805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800" b="1"/>
              <a:t>Problem:</a:t>
            </a:r>
          </a:p>
          <a:p>
            <a:r>
              <a:rPr lang="en-US" sz="2800"/>
              <a:t>Updating the schema of a database is:</a:t>
            </a:r>
          </a:p>
          <a:p>
            <a:pPr lvl="1"/>
            <a:r>
              <a:rPr lang="en-US" sz="2800"/>
              <a:t>Not atomic</a:t>
            </a:r>
          </a:p>
          <a:p>
            <a:pPr lvl="1"/>
            <a:r>
              <a:rPr lang="en-US" sz="2800"/>
              <a:t>Long operation</a:t>
            </a:r>
          </a:p>
          <a:p>
            <a:pPr lvl="1"/>
            <a:r>
              <a:rPr lang="en-US" sz="2800"/>
              <a:t>May not want to update all documents, only do it on updates</a:t>
            </a:r>
            <a:endParaRPr lang="en" sz="2800"/>
          </a:p>
          <a:p>
            <a:r>
              <a:rPr lang="en" sz="2800" b="1"/>
              <a:t>Use cases:</a:t>
            </a:r>
          </a:p>
          <a:p>
            <a:r>
              <a:rPr lang="en-US" sz="2800"/>
              <a:t>Practically any database that will go to production</a:t>
            </a:r>
            <a:endParaRPr lang="en" sz="2800"/>
          </a:p>
          <a:p>
            <a:endParaRPr lang="en" sz="2800"/>
          </a:p>
        </p:txBody>
      </p:sp>
      <p:sp>
        <p:nvSpPr>
          <p:cNvPr id="3" name="Shape 470">
            <a:extLst>
              <a:ext uri="{FF2B5EF4-FFF2-40B4-BE49-F238E27FC236}">
                <a16:creationId xmlns:a16="http://schemas.microsoft.com/office/drawing/2014/main" xmlns="" id="{60CB09F5-B21F-4748-A766-19CB338DF824}"/>
              </a:ext>
            </a:extLst>
          </p:cNvPr>
          <p:cNvSpPr txBox="1">
            <a:spLocks noGrp="1"/>
          </p:cNvSpPr>
          <p:nvPr>
            <p:ph type="title"/>
          </p:nvPr>
        </p:nvSpPr>
        <p:spPr>
          <a:xfrm>
            <a:off x="687209" y="630854"/>
            <a:ext cx="10874717" cy="775159"/>
          </a:xfrm>
        </p:spPr>
        <p:txBody>
          <a:bodyPr/>
          <a:lstStyle/>
          <a:p>
            <a:r>
              <a:rPr lang="en-US"/>
              <a:t>Schema Versioning Pattern</a:t>
            </a:r>
            <a:endParaRPr lang="en"/>
          </a:p>
        </p:txBody>
      </p:sp>
      <p:pic>
        <p:nvPicPr>
          <p:cNvPr id="4" name="Picture 3">
            <a:extLst>
              <a:ext uri="{FF2B5EF4-FFF2-40B4-BE49-F238E27FC236}">
                <a16:creationId xmlns:a16="http://schemas.microsoft.com/office/drawing/2014/main" xmlns="" id="{A591E8FB-8A8D-D44A-B486-95D01C43B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0025" y="0"/>
            <a:ext cx="1828800" cy="1828800"/>
          </a:xfrm>
          <a:prstGeom prst="rect">
            <a:avLst/>
          </a:prstGeom>
        </p:spPr>
      </p:pic>
      <p:pic>
        <p:nvPicPr>
          <p:cNvPr id="5" name="Picture 4">
            <a:extLst>
              <a:ext uri="{FF2B5EF4-FFF2-40B4-BE49-F238E27FC236}">
                <a16:creationId xmlns:a16="http://schemas.microsoft.com/office/drawing/2014/main" xmlns="" id="{0E96D469-62FC-D244-8436-3B3BC32FB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025" y="13352"/>
            <a:ext cx="1905000" cy="1905000"/>
          </a:xfrm>
          <a:prstGeom prst="rect">
            <a:avLst/>
          </a:prstGeom>
        </p:spPr>
      </p:pic>
    </p:spTree>
    <p:extLst>
      <p:ext uri="{BB962C8B-B14F-4D97-AF65-F5344CB8AC3E}">
        <p14:creationId xmlns:p14="http://schemas.microsoft.com/office/powerpoint/2010/main" val="230755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p:nvPr/>
        </p:nvSpPr>
        <p:spPr>
          <a:xfrm>
            <a:off x="2170056" y="5796138"/>
            <a:ext cx="7899400" cy="85248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accent1"/>
              </a:buClr>
              <a:buSzPts val="3509"/>
              <a:buFont typeface="PT Sans"/>
              <a:buNone/>
            </a:pPr>
            <a:r>
              <a:rPr lang="en-US" sz="3509" b="1" i="0" cap="none" dirty="0">
                <a:solidFill>
                  <a:schemeClr val="accent1"/>
                </a:solidFill>
                <a:latin typeface="PT Sans" panose="020B0503020203020204" pitchFamily="34" charset="77"/>
                <a:ea typeface="PT Sans"/>
                <a:cs typeface="PT Sans"/>
                <a:sym typeface="PT Sans"/>
              </a:rPr>
              <a:t>One to One</a:t>
            </a:r>
            <a:endParaRPr dirty="0">
              <a:latin typeface="PT Sans" panose="020B0503020203020204" pitchFamily="34" charset="77"/>
            </a:endParaRPr>
          </a:p>
        </p:txBody>
      </p:sp>
      <p:grpSp>
        <p:nvGrpSpPr>
          <p:cNvPr id="175" name="Google Shape;175;p29"/>
          <p:cNvGrpSpPr/>
          <p:nvPr/>
        </p:nvGrpSpPr>
        <p:grpSpPr>
          <a:xfrm>
            <a:off x="1524772" y="741234"/>
            <a:ext cx="8690628" cy="5081833"/>
            <a:chOff x="539708" y="655063"/>
            <a:chExt cx="7868069" cy="4435878"/>
          </a:xfrm>
        </p:grpSpPr>
        <p:sp>
          <p:nvSpPr>
            <p:cNvPr id="176" name="Google Shape;176;p29"/>
            <p:cNvSpPr/>
            <p:nvPr/>
          </p:nvSpPr>
          <p:spPr>
            <a:xfrm>
              <a:off x="3666687" y="2310319"/>
              <a:ext cx="1888582" cy="172452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PT Sans" panose="020B0503020203020204" pitchFamily="34" charset="77"/>
                <a:sym typeface="Arial"/>
              </a:endParaRPr>
            </a:p>
            <a:p>
              <a:pPr marL="0" marR="0" lvl="0" indent="0" algn="ctr" rtl="0">
                <a:spcBef>
                  <a:spcPts val="0"/>
                </a:spcBef>
                <a:spcAft>
                  <a:spcPts val="0"/>
                </a:spcAft>
                <a:buNone/>
              </a:pPr>
              <a:r>
                <a:rPr lang="en-US" sz="2800">
                  <a:solidFill>
                    <a:schemeClr val="lt1"/>
                  </a:solidFill>
                  <a:latin typeface="PT Sans" panose="020B0503020203020204" pitchFamily="34" charset="77"/>
                  <a:sym typeface="Arial"/>
                </a:rPr>
                <a:t>Contacts</a:t>
              </a:r>
              <a:endParaRPr sz="1800">
                <a:solidFill>
                  <a:schemeClr val="lt1"/>
                </a:solidFill>
                <a:latin typeface="PT Sans" panose="020B0503020203020204" pitchFamily="34" charset="77"/>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name</a:t>
              </a:r>
              <a:endParaRPr>
                <a:latin typeface="PT Sans" panose="020B0503020203020204" pitchFamily="34" charset="77"/>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company</a:t>
              </a:r>
              <a:endParaRPr>
                <a:latin typeface="PT Sans" panose="020B0503020203020204" pitchFamily="34" charset="77"/>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title</a:t>
              </a:r>
              <a:endParaRPr>
                <a:latin typeface="PT Sans" panose="020B0503020203020204" pitchFamily="34" charset="77"/>
              </a:endParaRPr>
            </a:p>
            <a:p>
              <a:pPr marL="0" marR="0" lvl="0" indent="0" algn="ctr" rtl="0">
                <a:spcBef>
                  <a:spcPts val="0"/>
                </a:spcBef>
                <a:spcAft>
                  <a:spcPts val="0"/>
                </a:spcAft>
                <a:buNone/>
              </a:pPr>
              <a:endParaRPr sz="2800">
                <a:solidFill>
                  <a:schemeClr val="lt1"/>
                </a:solidFill>
                <a:latin typeface="PT Sans" panose="020B0503020203020204" pitchFamily="34" charset="77"/>
                <a:sym typeface="Arial"/>
              </a:endParaRPr>
            </a:p>
          </p:txBody>
        </p:sp>
        <p:sp>
          <p:nvSpPr>
            <p:cNvPr id="177" name="Google Shape;177;p29"/>
            <p:cNvSpPr/>
            <p:nvPr/>
          </p:nvSpPr>
          <p:spPr>
            <a:xfrm>
              <a:off x="6519195" y="668426"/>
              <a:ext cx="1888582" cy="1724525"/>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PT Sans" panose="020B0503020203020204" pitchFamily="34" charset="77"/>
                  <a:sym typeface="Arial"/>
                </a:rPr>
                <a:t>Addresses</a:t>
              </a:r>
              <a:endParaRPr sz="1800">
                <a:solidFill>
                  <a:schemeClr val="lt1"/>
                </a:solidFill>
                <a:latin typeface="PT Sans" panose="020B0503020203020204" pitchFamily="34" charset="77"/>
                <a:sym typeface="Arial"/>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PT Sans" panose="020B0503020203020204" pitchFamily="34" charset="77"/>
                  <a:sym typeface="Arial"/>
                </a:rPr>
                <a:t>type</a:t>
              </a:r>
              <a:endParaRPr>
                <a:latin typeface="PT Sans" panose="020B0503020203020204" pitchFamily="34" charset="77"/>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PT Sans" panose="020B0503020203020204" pitchFamily="34" charset="77"/>
                  <a:sym typeface="Arial"/>
                </a:rPr>
                <a:t>street</a:t>
              </a:r>
              <a:endParaRPr>
                <a:latin typeface="PT Sans" panose="020B0503020203020204" pitchFamily="34" charset="77"/>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PT Sans" panose="020B0503020203020204" pitchFamily="34" charset="77"/>
                  <a:sym typeface="Arial"/>
                </a:rPr>
                <a:t>city</a:t>
              </a:r>
              <a:endParaRPr>
                <a:latin typeface="PT Sans" panose="020B0503020203020204" pitchFamily="34" charset="77"/>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PT Sans" panose="020B0503020203020204" pitchFamily="34" charset="77"/>
                  <a:sym typeface="Arial"/>
                </a:rPr>
                <a:t>state</a:t>
              </a:r>
              <a:endParaRPr>
                <a:latin typeface="PT Sans" panose="020B0503020203020204" pitchFamily="34" charset="77"/>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PT Sans" panose="020B0503020203020204" pitchFamily="34" charset="77"/>
                  <a:sym typeface="Arial"/>
                </a:rPr>
                <a:t>zip_code</a:t>
              </a:r>
              <a:endParaRPr sz="1600">
                <a:solidFill>
                  <a:schemeClr val="lt1"/>
                </a:solidFill>
                <a:latin typeface="PT Sans" panose="020B0503020203020204" pitchFamily="34" charset="77"/>
                <a:sym typeface="Arial"/>
              </a:endParaRPr>
            </a:p>
          </p:txBody>
        </p:sp>
        <p:sp>
          <p:nvSpPr>
            <p:cNvPr id="178" name="Google Shape;178;p29"/>
            <p:cNvSpPr/>
            <p:nvPr/>
          </p:nvSpPr>
          <p:spPr>
            <a:xfrm>
              <a:off x="6519195" y="2615116"/>
              <a:ext cx="1888582" cy="1130966"/>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PT Sans" panose="020B0503020203020204" pitchFamily="34" charset="77"/>
                  <a:sym typeface="Arial"/>
                </a:rPr>
                <a:t>Phones</a:t>
              </a:r>
              <a:endParaRPr sz="1800">
                <a:solidFill>
                  <a:schemeClr val="lt1"/>
                </a:solidFill>
                <a:latin typeface="PT Sans" panose="020B0503020203020204" pitchFamily="34" charset="77"/>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type</a:t>
              </a:r>
              <a:endParaRPr>
                <a:latin typeface="PT Sans" panose="020B0503020203020204" pitchFamily="34" charset="77"/>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number</a:t>
              </a:r>
              <a:endParaRPr>
                <a:latin typeface="PT Sans" panose="020B0503020203020204" pitchFamily="34" charset="77"/>
              </a:endParaRPr>
            </a:p>
          </p:txBody>
        </p:sp>
        <p:sp>
          <p:nvSpPr>
            <p:cNvPr id="179" name="Google Shape;179;p29"/>
            <p:cNvSpPr/>
            <p:nvPr/>
          </p:nvSpPr>
          <p:spPr>
            <a:xfrm>
              <a:off x="6519195" y="3943935"/>
              <a:ext cx="1888582" cy="1147006"/>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PT Sans" panose="020B0503020203020204" pitchFamily="34" charset="77"/>
                  <a:sym typeface="Arial"/>
                </a:rPr>
                <a:t>Emails</a:t>
              </a:r>
              <a:endParaRPr sz="1800">
                <a:solidFill>
                  <a:schemeClr val="lt1"/>
                </a:solidFill>
                <a:latin typeface="PT Sans" panose="020B0503020203020204" pitchFamily="34" charset="77"/>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type</a:t>
              </a:r>
              <a:endParaRPr>
                <a:latin typeface="PT Sans" panose="020B0503020203020204" pitchFamily="34" charset="77"/>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address</a:t>
              </a:r>
              <a:endParaRPr>
                <a:latin typeface="PT Sans" panose="020B0503020203020204" pitchFamily="34" charset="77"/>
              </a:endParaRPr>
            </a:p>
          </p:txBody>
        </p:sp>
        <p:sp>
          <p:nvSpPr>
            <p:cNvPr id="180" name="Google Shape;180;p29"/>
            <p:cNvSpPr/>
            <p:nvPr/>
          </p:nvSpPr>
          <p:spPr>
            <a:xfrm>
              <a:off x="567244" y="2601753"/>
              <a:ext cx="2018631" cy="1130966"/>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PT Sans" panose="020B0503020203020204" pitchFamily="34" charset="77"/>
                  <a:sym typeface="Arial"/>
                </a:rPr>
                <a:t>Thumbnails</a:t>
              </a:r>
              <a:endParaRPr sz="1800">
                <a:solidFill>
                  <a:schemeClr val="lt1"/>
                </a:solidFill>
                <a:latin typeface="PT Sans" panose="020B0503020203020204" pitchFamily="34" charset="77"/>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mime_type</a:t>
              </a:r>
              <a:endParaRPr sz="1800">
                <a:solidFill>
                  <a:schemeClr val="lt1"/>
                </a:solidFill>
                <a:latin typeface="PT Sans" panose="020B0503020203020204" pitchFamily="34" charset="77"/>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data</a:t>
              </a:r>
              <a:endParaRPr>
                <a:latin typeface="PT Sans" panose="020B0503020203020204" pitchFamily="34" charset="77"/>
              </a:endParaRPr>
            </a:p>
          </p:txBody>
        </p:sp>
        <p:sp>
          <p:nvSpPr>
            <p:cNvPr id="181" name="Google Shape;181;p29"/>
            <p:cNvSpPr/>
            <p:nvPr/>
          </p:nvSpPr>
          <p:spPr>
            <a:xfrm>
              <a:off x="567244" y="3928150"/>
              <a:ext cx="2018631" cy="1130966"/>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PT Sans" panose="020B0503020203020204" pitchFamily="34" charset="77"/>
                  <a:sym typeface="Arial"/>
                </a:rPr>
                <a:t>Portraits</a:t>
              </a:r>
              <a:endParaRPr sz="1800">
                <a:solidFill>
                  <a:schemeClr val="lt1"/>
                </a:solidFill>
                <a:latin typeface="PT Sans" panose="020B0503020203020204" pitchFamily="34" charset="77"/>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mime_type</a:t>
              </a:r>
              <a:endParaRPr sz="1800">
                <a:solidFill>
                  <a:schemeClr val="lt1"/>
                </a:solidFill>
                <a:latin typeface="PT Sans" panose="020B0503020203020204" pitchFamily="34" charset="77"/>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data</a:t>
              </a:r>
              <a:endParaRPr>
                <a:latin typeface="PT Sans" panose="020B0503020203020204" pitchFamily="34" charset="77"/>
              </a:endParaRPr>
            </a:p>
          </p:txBody>
        </p:sp>
        <p:sp>
          <p:nvSpPr>
            <p:cNvPr id="182" name="Google Shape;182;p29"/>
            <p:cNvSpPr/>
            <p:nvPr/>
          </p:nvSpPr>
          <p:spPr>
            <a:xfrm>
              <a:off x="3666687" y="657731"/>
              <a:ext cx="1888582" cy="833936"/>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PT Sans" panose="020B0503020203020204" pitchFamily="34" charset="77"/>
                  <a:sym typeface="Arial"/>
                </a:rPr>
                <a:t>Groups</a:t>
              </a:r>
              <a:endParaRPr sz="1800">
                <a:solidFill>
                  <a:schemeClr val="lt1"/>
                </a:solidFill>
                <a:latin typeface="PT Sans" panose="020B0503020203020204" pitchFamily="34" charset="77"/>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PT Sans" panose="020B0503020203020204" pitchFamily="34" charset="77"/>
                  <a:sym typeface="Arial"/>
                </a:rPr>
                <a:t>name</a:t>
              </a:r>
              <a:endParaRPr>
                <a:latin typeface="PT Sans" panose="020B0503020203020204" pitchFamily="34" charset="77"/>
              </a:endParaRPr>
            </a:p>
          </p:txBody>
        </p:sp>
        <p:cxnSp>
          <p:nvCxnSpPr>
            <p:cNvPr id="183" name="Google Shape;183;p29"/>
            <p:cNvCxnSpPr>
              <a:stCxn id="176" idx="1"/>
              <a:endCxn id="180" idx="3"/>
            </p:cNvCxnSpPr>
            <p:nvPr/>
          </p:nvCxnSpPr>
          <p:spPr>
            <a:xfrm rot="10800000">
              <a:off x="2586087" y="3167482"/>
              <a:ext cx="1080600" cy="5100"/>
            </a:xfrm>
            <a:prstGeom prst="straightConnector1">
              <a:avLst/>
            </a:prstGeom>
            <a:noFill/>
            <a:ln w="76200" cap="flat" cmpd="sng">
              <a:solidFill>
                <a:srgbClr val="3366FF"/>
              </a:solidFill>
              <a:prstDash val="solid"/>
              <a:miter lim="800000"/>
              <a:headEnd type="none" w="sm" len="sm"/>
              <a:tailEnd type="none" w="sm" len="sm"/>
            </a:ln>
          </p:spPr>
        </p:cxnSp>
        <p:cxnSp>
          <p:nvCxnSpPr>
            <p:cNvPr id="184" name="Google Shape;184;p29"/>
            <p:cNvCxnSpPr>
              <a:stCxn id="178" idx="1"/>
              <a:endCxn id="176" idx="3"/>
            </p:cNvCxnSpPr>
            <p:nvPr/>
          </p:nvCxnSpPr>
          <p:spPr>
            <a:xfrm rot="10800000">
              <a:off x="5555295" y="3172499"/>
              <a:ext cx="963900" cy="8100"/>
            </a:xfrm>
            <a:prstGeom prst="straightConnector1">
              <a:avLst/>
            </a:prstGeom>
            <a:noFill/>
            <a:ln w="76200" cap="flat" cmpd="sng">
              <a:solidFill>
                <a:srgbClr val="3366FF"/>
              </a:solidFill>
              <a:prstDash val="solid"/>
              <a:miter lim="800000"/>
              <a:headEnd type="none" w="sm" len="sm"/>
              <a:tailEnd type="none" w="sm" len="sm"/>
            </a:ln>
          </p:spPr>
        </p:cxnSp>
        <p:cxnSp>
          <p:nvCxnSpPr>
            <p:cNvPr id="185" name="Google Shape;185;p29"/>
            <p:cNvCxnSpPr>
              <a:stCxn id="179" idx="1"/>
            </p:cNvCxnSpPr>
            <p:nvPr/>
          </p:nvCxnSpPr>
          <p:spPr>
            <a:xfrm rot="10800000">
              <a:off x="5557695" y="4021538"/>
              <a:ext cx="961500" cy="495900"/>
            </a:xfrm>
            <a:prstGeom prst="straightConnector1">
              <a:avLst/>
            </a:prstGeom>
            <a:noFill/>
            <a:ln w="76200" cap="flat" cmpd="sng">
              <a:solidFill>
                <a:srgbClr val="3366FF"/>
              </a:solidFill>
              <a:prstDash val="solid"/>
              <a:miter lim="800000"/>
              <a:headEnd type="none" w="sm" len="sm"/>
              <a:tailEnd type="none" w="sm" len="sm"/>
            </a:ln>
          </p:spPr>
        </p:cxnSp>
        <p:cxnSp>
          <p:nvCxnSpPr>
            <p:cNvPr id="186" name="Google Shape;186;p29"/>
            <p:cNvCxnSpPr>
              <a:endCxn id="181" idx="3"/>
            </p:cNvCxnSpPr>
            <p:nvPr/>
          </p:nvCxnSpPr>
          <p:spPr>
            <a:xfrm flipH="1">
              <a:off x="2585875" y="4021433"/>
              <a:ext cx="1080600" cy="472200"/>
            </a:xfrm>
            <a:prstGeom prst="straightConnector1">
              <a:avLst/>
            </a:prstGeom>
            <a:noFill/>
            <a:ln w="76200" cap="flat" cmpd="sng">
              <a:solidFill>
                <a:srgbClr val="3366FF"/>
              </a:solidFill>
              <a:prstDash val="solid"/>
              <a:miter lim="800000"/>
              <a:headEnd type="none" w="sm" len="sm"/>
              <a:tailEnd type="none" w="sm" len="sm"/>
            </a:ln>
          </p:spPr>
        </p:cxnSp>
        <p:cxnSp>
          <p:nvCxnSpPr>
            <p:cNvPr id="187" name="Google Shape;187;p29"/>
            <p:cNvCxnSpPr/>
            <p:nvPr/>
          </p:nvCxnSpPr>
          <p:spPr>
            <a:xfrm rot="10800000">
              <a:off x="2558339" y="1557425"/>
              <a:ext cx="1108348" cy="739526"/>
            </a:xfrm>
            <a:prstGeom prst="straightConnector1">
              <a:avLst/>
            </a:prstGeom>
            <a:noFill/>
            <a:ln w="76200" cap="flat" cmpd="sng">
              <a:solidFill>
                <a:srgbClr val="3366FF"/>
              </a:solidFill>
              <a:prstDash val="solid"/>
              <a:miter lim="800000"/>
              <a:headEnd type="none" w="sm" len="sm"/>
              <a:tailEnd type="none" w="sm" len="sm"/>
            </a:ln>
          </p:spPr>
        </p:cxnSp>
        <p:cxnSp>
          <p:nvCxnSpPr>
            <p:cNvPr id="188" name="Google Shape;188;p29"/>
            <p:cNvCxnSpPr>
              <a:stCxn id="176" idx="0"/>
              <a:endCxn id="182" idx="2"/>
            </p:cNvCxnSpPr>
            <p:nvPr/>
          </p:nvCxnSpPr>
          <p:spPr>
            <a:xfrm rot="10800000">
              <a:off x="4610978" y="1491619"/>
              <a:ext cx="0" cy="818700"/>
            </a:xfrm>
            <a:prstGeom prst="straightConnector1">
              <a:avLst/>
            </a:prstGeom>
            <a:noFill/>
            <a:ln w="76200" cap="flat" cmpd="sng">
              <a:solidFill>
                <a:srgbClr val="3366FF"/>
              </a:solidFill>
              <a:prstDash val="solid"/>
              <a:miter lim="800000"/>
              <a:headEnd type="none" w="sm" len="sm"/>
              <a:tailEnd type="none" w="sm" len="sm"/>
            </a:ln>
          </p:spPr>
        </p:cxnSp>
        <p:sp>
          <p:nvSpPr>
            <p:cNvPr id="189" name="Google Shape;189;p29"/>
            <p:cNvSpPr txBox="1"/>
            <p:nvPr/>
          </p:nvSpPr>
          <p:spPr>
            <a:xfrm>
              <a:off x="6179182" y="1729805"/>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N</a:t>
              </a:r>
              <a:endParaRPr>
                <a:latin typeface="PT Sans" panose="020B0503020203020204" pitchFamily="34" charset="77"/>
              </a:endParaRPr>
            </a:p>
          </p:txBody>
        </p:sp>
        <p:sp>
          <p:nvSpPr>
            <p:cNvPr id="190" name="Google Shape;190;p29"/>
            <p:cNvSpPr txBox="1"/>
            <p:nvPr/>
          </p:nvSpPr>
          <p:spPr>
            <a:xfrm>
              <a:off x="3369586" y="4082322"/>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1</a:t>
              </a:r>
              <a:endParaRPr sz="1800">
                <a:solidFill>
                  <a:schemeClr val="dk1"/>
                </a:solidFill>
                <a:latin typeface="PT Sans" panose="020B0503020203020204" pitchFamily="34" charset="77"/>
                <a:sym typeface="Arial"/>
              </a:endParaRPr>
            </a:p>
          </p:txBody>
        </p:sp>
        <p:sp>
          <p:nvSpPr>
            <p:cNvPr id="191" name="Google Shape;191;p29"/>
            <p:cNvSpPr txBox="1"/>
            <p:nvPr/>
          </p:nvSpPr>
          <p:spPr>
            <a:xfrm>
              <a:off x="4610978" y="1491667"/>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N</a:t>
              </a:r>
              <a:endParaRPr>
                <a:latin typeface="PT Sans" panose="020B0503020203020204" pitchFamily="34" charset="77"/>
              </a:endParaRPr>
            </a:p>
          </p:txBody>
        </p:sp>
        <p:sp>
          <p:nvSpPr>
            <p:cNvPr id="192" name="Google Shape;192;p29"/>
            <p:cNvSpPr txBox="1"/>
            <p:nvPr/>
          </p:nvSpPr>
          <p:spPr>
            <a:xfrm>
              <a:off x="5555269" y="4076175"/>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1</a:t>
              </a:r>
              <a:endParaRPr sz="1800">
                <a:solidFill>
                  <a:schemeClr val="dk1"/>
                </a:solidFill>
                <a:latin typeface="PT Sans" panose="020B0503020203020204" pitchFamily="34" charset="77"/>
                <a:sym typeface="Arial"/>
              </a:endParaRPr>
            </a:p>
          </p:txBody>
        </p:sp>
        <p:sp>
          <p:nvSpPr>
            <p:cNvPr id="193" name="Google Shape;193;p29"/>
            <p:cNvSpPr txBox="1"/>
            <p:nvPr/>
          </p:nvSpPr>
          <p:spPr>
            <a:xfrm>
              <a:off x="6208726" y="3167236"/>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N</a:t>
              </a:r>
              <a:endParaRPr>
                <a:latin typeface="PT Sans" panose="020B0503020203020204" pitchFamily="34" charset="77"/>
              </a:endParaRPr>
            </a:p>
          </p:txBody>
        </p:sp>
        <p:sp>
          <p:nvSpPr>
            <p:cNvPr id="194" name="Google Shape;194;p29"/>
            <p:cNvSpPr txBox="1"/>
            <p:nvPr/>
          </p:nvSpPr>
          <p:spPr>
            <a:xfrm>
              <a:off x="4610978" y="1927619"/>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N</a:t>
              </a:r>
              <a:endParaRPr>
                <a:latin typeface="PT Sans" panose="020B0503020203020204" pitchFamily="34" charset="77"/>
              </a:endParaRPr>
            </a:p>
          </p:txBody>
        </p:sp>
        <p:sp>
          <p:nvSpPr>
            <p:cNvPr id="195" name="Google Shape;195;p29"/>
            <p:cNvSpPr txBox="1"/>
            <p:nvPr/>
          </p:nvSpPr>
          <p:spPr>
            <a:xfrm>
              <a:off x="6179182" y="4445507"/>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N</a:t>
              </a:r>
              <a:endParaRPr>
                <a:latin typeface="PT Sans" panose="020B0503020203020204" pitchFamily="34" charset="77"/>
              </a:endParaRPr>
            </a:p>
          </p:txBody>
        </p:sp>
        <p:sp>
          <p:nvSpPr>
            <p:cNvPr id="196" name="Google Shape;196;p29"/>
            <p:cNvSpPr txBox="1"/>
            <p:nvPr/>
          </p:nvSpPr>
          <p:spPr>
            <a:xfrm>
              <a:off x="3356218" y="3155460"/>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1</a:t>
              </a:r>
              <a:endParaRPr sz="1800">
                <a:solidFill>
                  <a:schemeClr val="dk1"/>
                </a:solidFill>
                <a:latin typeface="PT Sans" panose="020B0503020203020204" pitchFamily="34" charset="77"/>
                <a:sym typeface="Arial"/>
              </a:endParaRPr>
            </a:p>
          </p:txBody>
        </p:sp>
        <p:sp>
          <p:nvSpPr>
            <p:cNvPr id="197" name="Google Shape;197;p29"/>
            <p:cNvSpPr txBox="1"/>
            <p:nvPr/>
          </p:nvSpPr>
          <p:spPr>
            <a:xfrm>
              <a:off x="2587883" y="4396034"/>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1</a:t>
              </a:r>
              <a:endParaRPr sz="1800">
                <a:solidFill>
                  <a:schemeClr val="dk1"/>
                </a:solidFill>
                <a:latin typeface="PT Sans" panose="020B0503020203020204" pitchFamily="34" charset="77"/>
                <a:sym typeface="Arial"/>
              </a:endParaRPr>
            </a:p>
          </p:txBody>
        </p:sp>
        <p:sp>
          <p:nvSpPr>
            <p:cNvPr id="198" name="Google Shape;198;p29"/>
            <p:cNvSpPr txBox="1"/>
            <p:nvPr/>
          </p:nvSpPr>
          <p:spPr>
            <a:xfrm>
              <a:off x="3356218" y="2224399"/>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1</a:t>
              </a:r>
              <a:endParaRPr sz="1800">
                <a:solidFill>
                  <a:schemeClr val="dk1"/>
                </a:solidFill>
                <a:latin typeface="PT Sans" panose="020B0503020203020204" pitchFamily="34" charset="77"/>
                <a:sym typeface="Arial"/>
              </a:endParaRPr>
            </a:p>
          </p:txBody>
        </p:sp>
        <p:sp>
          <p:nvSpPr>
            <p:cNvPr id="199" name="Google Shape;199;p29"/>
            <p:cNvSpPr txBox="1"/>
            <p:nvPr/>
          </p:nvSpPr>
          <p:spPr>
            <a:xfrm>
              <a:off x="5555269" y="3159214"/>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1</a:t>
              </a:r>
              <a:endParaRPr sz="1800">
                <a:solidFill>
                  <a:schemeClr val="dk1"/>
                </a:solidFill>
                <a:latin typeface="PT Sans" panose="020B0503020203020204" pitchFamily="34" charset="77"/>
                <a:sym typeface="Arial"/>
              </a:endParaRPr>
            </a:p>
          </p:txBody>
        </p:sp>
        <p:sp>
          <p:nvSpPr>
            <p:cNvPr id="200" name="Google Shape;200;p29"/>
            <p:cNvSpPr txBox="1"/>
            <p:nvPr/>
          </p:nvSpPr>
          <p:spPr>
            <a:xfrm>
              <a:off x="2587883" y="3153868"/>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1</a:t>
              </a:r>
              <a:endParaRPr sz="1800">
                <a:solidFill>
                  <a:schemeClr val="dk1"/>
                </a:solidFill>
                <a:latin typeface="PT Sans" panose="020B0503020203020204" pitchFamily="34" charset="77"/>
                <a:sym typeface="Arial"/>
              </a:endParaRPr>
            </a:p>
          </p:txBody>
        </p:sp>
        <p:sp>
          <p:nvSpPr>
            <p:cNvPr id="201" name="Google Shape;201;p29"/>
            <p:cNvSpPr/>
            <p:nvPr/>
          </p:nvSpPr>
          <p:spPr>
            <a:xfrm>
              <a:off x="539708" y="655063"/>
              <a:ext cx="2018631" cy="1766073"/>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latin typeface="PT Sans" panose="020B0503020203020204" pitchFamily="34" charset="77"/>
                  <a:sym typeface="Arial"/>
                </a:rPr>
                <a:t>Twitters</a:t>
              </a:r>
              <a:endParaRPr sz="1800" dirty="0">
                <a:solidFill>
                  <a:schemeClr val="lt1"/>
                </a:solidFill>
                <a:latin typeface="PT Sans" panose="020B0503020203020204" pitchFamily="34" charset="77"/>
                <a:sym typeface="Arial"/>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PT Sans" panose="020B0503020203020204" pitchFamily="34" charset="77"/>
                  <a:sym typeface="Arial"/>
                </a:rPr>
                <a:t>name</a:t>
              </a:r>
              <a:endParaRPr dirty="0">
                <a:latin typeface="PT Sans" panose="020B0503020203020204" pitchFamily="34" charset="77"/>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PT Sans" panose="020B0503020203020204" pitchFamily="34" charset="77"/>
                  <a:sym typeface="Arial"/>
                </a:rPr>
                <a:t>location</a:t>
              </a:r>
              <a:endParaRPr dirty="0">
                <a:latin typeface="PT Sans" panose="020B0503020203020204" pitchFamily="34" charset="77"/>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PT Sans" panose="020B0503020203020204" pitchFamily="34" charset="77"/>
                  <a:sym typeface="Arial"/>
                </a:rPr>
                <a:t>web</a:t>
              </a:r>
              <a:endParaRPr dirty="0">
                <a:latin typeface="PT Sans" panose="020B0503020203020204" pitchFamily="34" charset="77"/>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PT Sans" panose="020B0503020203020204" pitchFamily="34" charset="77"/>
                  <a:sym typeface="Arial"/>
                </a:rPr>
                <a:t>bio</a:t>
              </a:r>
              <a:endParaRPr dirty="0">
                <a:latin typeface="PT Sans" panose="020B0503020203020204" pitchFamily="34" charset="77"/>
              </a:endParaRPr>
            </a:p>
          </p:txBody>
        </p:sp>
        <p:cxnSp>
          <p:nvCxnSpPr>
            <p:cNvPr id="202" name="Google Shape;202;p29"/>
            <p:cNvCxnSpPr>
              <a:stCxn id="177" idx="1"/>
            </p:cNvCxnSpPr>
            <p:nvPr/>
          </p:nvCxnSpPr>
          <p:spPr>
            <a:xfrm flipH="1">
              <a:off x="5557695" y="1530688"/>
              <a:ext cx="961500" cy="766200"/>
            </a:xfrm>
            <a:prstGeom prst="straightConnector1">
              <a:avLst/>
            </a:prstGeom>
            <a:noFill/>
            <a:ln w="76200" cap="flat" cmpd="sng">
              <a:solidFill>
                <a:srgbClr val="3366FF"/>
              </a:solidFill>
              <a:prstDash val="solid"/>
              <a:miter lim="800000"/>
              <a:headEnd type="none" w="sm" len="sm"/>
              <a:tailEnd type="none" w="sm" len="sm"/>
            </a:ln>
          </p:spPr>
        </p:cxnSp>
        <p:sp>
          <p:nvSpPr>
            <p:cNvPr id="203" name="Google Shape;203;p29"/>
            <p:cNvSpPr txBox="1"/>
            <p:nvPr/>
          </p:nvSpPr>
          <p:spPr>
            <a:xfrm>
              <a:off x="2558339" y="1716437"/>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1</a:t>
              </a:r>
              <a:endParaRPr sz="1800">
                <a:solidFill>
                  <a:schemeClr val="dk1"/>
                </a:solidFill>
                <a:latin typeface="PT Sans" panose="020B0503020203020204" pitchFamily="34" charset="77"/>
                <a:sym typeface="Arial"/>
              </a:endParaRPr>
            </a:p>
          </p:txBody>
        </p:sp>
        <p:sp>
          <p:nvSpPr>
            <p:cNvPr id="204" name="Google Shape;204;p29"/>
            <p:cNvSpPr txBox="1"/>
            <p:nvPr/>
          </p:nvSpPr>
          <p:spPr>
            <a:xfrm>
              <a:off x="5557619" y="2214957"/>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T Sans" panose="020B0503020203020204" pitchFamily="34" charset="77"/>
                  <a:sym typeface="Arial"/>
                </a:rPr>
                <a:t>1</a:t>
              </a:r>
              <a:endParaRPr sz="1800">
                <a:solidFill>
                  <a:schemeClr val="dk1"/>
                </a:solidFill>
                <a:latin typeface="PT Sans" panose="020B0503020203020204" pitchFamily="34" charset="77"/>
                <a:sym typeface="Arial"/>
              </a:endParaRPr>
            </a:p>
          </p:txBody>
        </p:sp>
      </p:grpSp>
    </p:spTree>
    <p:extLst>
      <p:ext uri="{BB962C8B-B14F-4D97-AF65-F5344CB8AC3E}">
        <p14:creationId xmlns:p14="http://schemas.microsoft.com/office/powerpoint/2010/main" val="953483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84">
            <a:extLst>
              <a:ext uri="{FF2B5EF4-FFF2-40B4-BE49-F238E27FC236}">
                <a16:creationId xmlns:a16="http://schemas.microsoft.com/office/drawing/2014/main" xmlns="" id="{EF6ED96D-CB0F-0A4F-A0FA-F4A014EC78B4}"/>
              </a:ext>
            </a:extLst>
          </p:cNvPr>
          <p:cNvSpPr txBox="1">
            <a:spLocks/>
          </p:cNvSpPr>
          <p:nvPr/>
        </p:nvSpPr>
        <p:spPr>
          <a:xfrm>
            <a:off x="687209" y="2109789"/>
            <a:ext cx="10874717" cy="330358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a:t>Solution</a:t>
            </a:r>
            <a:r>
              <a:rPr lang="en" sz="2800" b="1"/>
              <a:t>:</a:t>
            </a:r>
          </a:p>
          <a:p>
            <a:r>
              <a:rPr lang="en" sz="2800"/>
              <a:t>Have a field </a:t>
            </a:r>
            <a:r>
              <a:rPr lang="en-US" sz="2800"/>
              <a:t>keeping track of the schema version</a:t>
            </a:r>
            <a:endParaRPr lang="en-US" sz="2800" i="1"/>
          </a:p>
          <a:p>
            <a:r>
              <a:rPr lang="en" sz="2800" b="1"/>
              <a:t>Benefits:</a:t>
            </a:r>
          </a:p>
          <a:p>
            <a:r>
              <a:rPr lang="en-US" sz="2800"/>
              <a:t>Don't need to update all the documents at once</a:t>
            </a:r>
          </a:p>
          <a:p>
            <a:r>
              <a:rPr lang="en-US" sz="2800"/>
              <a:t>May not have to update documents until their next modification</a:t>
            </a:r>
            <a:endParaRPr lang="en" sz="2800"/>
          </a:p>
          <a:p>
            <a:endParaRPr lang="en" sz="2800"/>
          </a:p>
        </p:txBody>
      </p:sp>
      <p:sp>
        <p:nvSpPr>
          <p:cNvPr id="3" name="Shape 483">
            <a:extLst>
              <a:ext uri="{FF2B5EF4-FFF2-40B4-BE49-F238E27FC236}">
                <a16:creationId xmlns:a16="http://schemas.microsoft.com/office/drawing/2014/main" xmlns="" id="{A5AAEFCA-764F-A947-B10A-E257B4B3798E}"/>
              </a:ext>
            </a:extLst>
          </p:cNvPr>
          <p:cNvSpPr txBox="1">
            <a:spLocks noGrp="1"/>
          </p:cNvSpPr>
          <p:nvPr>
            <p:ph type="title"/>
          </p:nvPr>
        </p:nvSpPr>
        <p:spPr>
          <a:xfrm>
            <a:off x="687209" y="630854"/>
            <a:ext cx="10874717" cy="1478934"/>
          </a:xfrm>
        </p:spPr>
        <p:txBody>
          <a:bodyPr/>
          <a:lstStyle/>
          <a:p>
            <a:r>
              <a:rPr lang="en-US"/>
              <a:t>Schema Versioning Pattern </a:t>
            </a:r>
            <a:r>
              <a:rPr lang="mr-IN"/>
              <a:t>–</a:t>
            </a:r>
            <a:r>
              <a:rPr lang="en-US"/>
              <a:t/>
            </a:r>
            <a:br>
              <a:rPr lang="en-US"/>
            </a:br>
            <a:r>
              <a:rPr lang="en-US"/>
              <a:t>Solution</a:t>
            </a:r>
            <a:endParaRPr lang="en"/>
          </a:p>
        </p:txBody>
      </p:sp>
      <p:pic>
        <p:nvPicPr>
          <p:cNvPr id="4" name="Picture 3">
            <a:extLst>
              <a:ext uri="{FF2B5EF4-FFF2-40B4-BE49-F238E27FC236}">
                <a16:creationId xmlns:a16="http://schemas.microsoft.com/office/drawing/2014/main" xmlns="" id="{FF5B1B56-B472-DC42-8DAF-1D602C21D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0025" y="0"/>
            <a:ext cx="1828800" cy="1828800"/>
          </a:xfrm>
          <a:prstGeom prst="rect">
            <a:avLst/>
          </a:prstGeom>
        </p:spPr>
      </p:pic>
      <p:pic>
        <p:nvPicPr>
          <p:cNvPr id="5" name="Picture 4">
            <a:extLst>
              <a:ext uri="{FF2B5EF4-FFF2-40B4-BE49-F238E27FC236}">
                <a16:creationId xmlns:a16="http://schemas.microsoft.com/office/drawing/2014/main" xmlns="" id="{A393D8E9-BCC6-2142-94D3-051758DD3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5025" y="13352"/>
            <a:ext cx="1905000" cy="1905000"/>
          </a:xfrm>
          <a:prstGeom prst="rect">
            <a:avLst/>
          </a:prstGeom>
        </p:spPr>
      </p:pic>
    </p:spTree>
    <p:extLst>
      <p:ext uri="{BB962C8B-B14F-4D97-AF65-F5344CB8AC3E}">
        <p14:creationId xmlns:p14="http://schemas.microsoft.com/office/powerpoint/2010/main" val="1222164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52">
            <a:extLst>
              <a:ext uri="{FF2B5EF4-FFF2-40B4-BE49-F238E27FC236}">
                <a16:creationId xmlns:a16="http://schemas.microsoft.com/office/drawing/2014/main" xmlns="" id="{C1668323-AB4C-2E45-B10F-874E97FE185B}"/>
              </a:ext>
            </a:extLst>
          </p:cNvPr>
          <p:cNvSpPr txBox="1">
            <a:spLocks noGrp="1"/>
          </p:cNvSpPr>
          <p:nvPr>
            <p:ph type="title"/>
          </p:nvPr>
        </p:nvSpPr>
        <p:spPr>
          <a:xfrm>
            <a:off x="687209" y="630854"/>
            <a:ext cx="10874717" cy="1478934"/>
          </a:xfrm>
        </p:spPr>
        <p:txBody>
          <a:bodyPr/>
          <a:lstStyle/>
          <a:p>
            <a:r>
              <a:rPr lang="en-US"/>
              <a:t>What our Patterns did for us</a:t>
            </a:r>
            <a:endParaRPr lang="en"/>
          </a:p>
        </p:txBody>
      </p:sp>
      <p:graphicFrame>
        <p:nvGraphicFramePr>
          <p:cNvPr id="7" name="Table 6">
            <a:extLst>
              <a:ext uri="{FF2B5EF4-FFF2-40B4-BE49-F238E27FC236}">
                <a16:creationId xmlns:a16="http://schemas.microsoft.com/office/drawing/2014/main" xmlns="" id="{F037602B-2CAD-D241-9DEC-54614A2432C4}"/>
              </a:ext>
            </a:extLst>
          </p:cNvPr>
          <p:cNvGraphicFramePr>
            <a:graphicFrameLocks noGrp="1"/>
          </p:cNvGraphicFramePr>
          <p:nvPr>
            <p:extLst>
              <p:ext uri="{D42A27DB-BD31-4B8C-83A1-F6EECF244321}">
                <p14:modId xmlns:p14="http://schemas.microsoft.com/office/powerpoint/2010/main" val="2904163115"/>
              </p:ext>
            </p:extLst>
          </p:nvPr>
        </p:nvGraphicFramePr>
        <p:xfrm>
          <a:off x="952720" y="2227941"/>
          <a:ext cx="9860048" cy="3546828"/>
        </p:xfrm>
        <a:graphic>
          <a:graphicData uri="http://schemas.openxmlformats.org/drawingml/2006/table">
            <a:tbl>
              <a:tblPr firstRow="1" bandRow="1">
                <a:tableStyleId>{5C22544A-7EE6-4342-B048-85BDC9FD1C3A}</a:tableStyleId>
              </a:tblPr>
              <a:tblGrid>
                <a:gridCol w="6069461">
                  <a:extLst>
                    <a:ext uri="{9D8B030D-6E8A-4147-A177-3AD203B41FA5}">
                      <a16:colId xmlns:a16="http://schemas.microsoft.com/office/drawing/2014/main" xmlns="" val="2647584706"/>
                    </a:ext>
                  </a:extLst>
                </a:gridCol>
                <a:gridCol w="3790587">
                  <a:extLst>
                    <a:ext uri="{9D8B030D-6E8A-4147-A177-3AD203B41FA5}">
                      <a16:colId xmlns:a16="http://schemas.microsoft.com/office/drawing/2014/main" xmlns="" val="2740366287"/>
                    </a:ext>
                  </a:extLst>
                </a:gridCol>
              </a:tblGrid>
              <a:tr h="591138">
                <a:tc>
                  <a:txBody>
                    <a:bodyPr/>
                    <a:lstStyle/>
                    <a:p>
                      <a:r>
                        <a:rPr lang="en-US" sz="2400" dirty="0">
                          <a:latin typeface="DINOT" panose="020B0504020101010102" pitchFamily="34" charset="77"/>
                        </a:rPr>
                        <a:t>Problem</a:t>
                      </a:r>
                    </a:p>
                  </a:txBody>
                  <a:tcPr/>
                </a:tc>
                <a:tc>
                  <a:txBody>
                    <a:bodyPr/>
                    <a:lstStyle/>
                    <a:p>
                      <a:r>
                        <a:rPr lang="en-US" sz="2400">
                          <a:latin typeface="DINOT" panose="020B0504020101010102" pitchFamily="34" charset="77"/>
                        </a:rPr>
                        <a:t>Pattern</a:t>
                      </a:r>
                    </a:p>
                  </a:txBody>
                  <a:tcPr/>
                </a:tc>
                <a:extLst>
                  <a:ext uri="{0D108BD9-81ED-4DB2-BD59-A6C34878D82A}">
                    <a16:rowId xmlns:a16="http://schemas.microsoft.com/office/drawing/2014/main" xmlns="" val="1772282851"/>
                  </a:ext>
                </a:extLst>
              </a:tr>
              <a:tr h="591138">
                <a:tc>
                  <a:txBody>
                    <a:bodyPr/>
                    <a:lstStyle/>
                    <a:p>
                      <a:r>
                        <a:rPr lang="en-US" sz="2400" dirty="0">
                          <a:latin typeface="DINOT" panose="020B0504020101010102" pitchFamily="34" charset="77"/>
                        </a:rPr>
                        <a:t>Messy </a:t>
                      </a:r>
                      <a:r>
                        <a:rPr lang="en-US" sz="2400" dirty="0" smtClean="0">
                          <a:latin typeface="DINOT" panose="020B0504020101010102" pitchFamily="34" charset="77"/>
                        </a:rPr>
                        <a:t>and </a:t>
                      </a:r>
                      <a:r>
                        <a:rPr lang="en-US" sz="2400" dirty="0">
                          <a:latin typeface="DINOT" panose="020B0504020101010102" pitchFamily="34" charset="77"/>
                        </a:rPr>
                        <a:t>Large Documents</a:t>
                      </a:r>
                    </a:p>
                  </a:txBody>
                  <a:tcPr/>
                </a:tc>
                <a:tc>
                  <a:txBody>
                    <a:bodyPr/>
                    <a:lstStyle/>
                    <a:p>
                      <a:r>
                        <a:rPr lang="en-US" sz="2400">
                          <a:latin typeface="DINOT" panose="020B0504020101010102" pitchFamily="34" charset="77"/>
                        </a:rPr>
                        <a:t>Attribute</a:t>
                      </a:r>
                    </a:p>
                  </a:txBody>
                  <a:tcPr/>
                </a:tc>
                <a:extLst>
                  <a:ext uri="{0D108BD9-81ED-4DB2-BD59-A6C34878D82A}">
                    <a16:rowId xmlns:a16="http://schemas.microsoft.com/office/drawing/2014/main" xmlns="" val="4022548632"/>
                  </a:ext>
                </a:extLst>
              </a:tr>
              <a:tr h="591138">
                <a:tc>
                  <a:txBody>
                    <a:bodyPr/>
                    <a:lstStyle/>
                    <a:p>
                      <a:r>
                        <a:rPr lang="en-US" sz="2400">
                          <a:latin typeface="DINOT" panose="020B0504020101010102" pitchFamily="34" charset="77"/>
                        </a:rPr>
                        <a:t>Too much RAM</a:t>
                      </a:r>
                    </a:p>
                  </a:txBody>
                  <a:tcPr/>
                </a:tc>
                <a:tc>
                  <a:txBody>
                    <a:bodyPr/>
                    <a:lstStyle/>
                    <a:p>
                      <a:r>
                        <a:rPr lang="en-US" sz="2400">
                          <a:latin typeface="DINOT" panose="020B0504020101010102" pitchFamily="34" charset="77"/>
                        </a:rPr>
                        <a:t>Subset</a:t>
                      </a:r>
                    </a:p>
                  </a:txBody>
                  <a:tcPr/>
                </a:tc>
                <a:extLst>
                  <a:ext uri="{0D108BD9-81ED-4DB2-BD59-A6C34878D82A}">
                    <a16:rowId xmlns:a16="http://schemas.microsoft.com/office/drawing/2014/main" xmlns="" val="25129888"/>
                  </a:ext>
                </a:extLst>
              </a:tr>
              <a:tr h="591138">
                <a:tc>
                  <a:txBody>
                    <a:bodyPr/>
                    <a:lstStyle/>
                    <a:p>
                      <a:r>
                        <a:rPr lang="en-US" sz="2400">
                          <a:latin typeface="DINOT" panose="020B0504020101010102" pitchFamily="34" charset="77"/>
                        </a:rPr>
                        <a:t>Too much CPU</a:t>
                      </a:r>
                    </a:p>
                  </a:txBody>
                  <a:tcPr/>
                </a:tc>
                <a:tc>
                  <a:txBody>
                    <a:bodyPr/>
                    <a:lstStyle/>
                    <a:p>
                      <a:r>
                        <a:rPr lang="en-US" sz="2400">
                          <a:latin typeface="DINOT" panose="020B0504020101010102" pitchFamily="34" charset="77"/>
                        </a:rPr>
                        <a:t>Computed</a:t>
                      </a:r>
                    </a:p>
                  </a:txBody>
                  <a:tcPr/>
                </a:tc>
                <a:extLst>
                  <a:ext uri="{0D108BD9-81ED-4DB2-BD59-A6C34878D82A}">
                    <a16:rowId xmlns:a16="http://schemas.microsoft.com/office/drawing/2014/main" xmlns="" val="357872945"/>
                  </a:ext>
                </a:extLst>
              </a:tr>
              <a:tr h="591138">
                <a:tc>
                  <a:txBody>
                    <a:bodyPr/>
                    <a:lstStyle/>
                    <a:p>
                      <a:r>
                        <a:rPr lang="en-US" sz="2400">
                          <a:latin typeface="DINOT" panose="020B0504020101010102" pitchFamily="34" charset="77"/>
                        </a:rPr>
                        <a:t>Too many disk accesses</a:t>
                      </a:r>
                    </a:p>
                  </a:txBody>
                  <a:tcPr/>
                </a:tc>
                <a:tc>
                  <a:txBody>
                    <a:bodyPr/>
                    <a:lstStyle/>
                    <a:p>
                      <a:r>
                        <a:rPr lang="en-US" sz="2400">
                          <a:latin typeface="DINOT" panose="020B0504020101010102" pitchFamily="34" charset="77"/>
                        </a:rPr>
                        <a:t>Approximation</a:t>
                      </a:r>
                    </a:p>
                  </a:txBody>
                  <a:tcPr/>
                </a:tc>
                <a:extLst>
                  <a:ext uri="{0D108BD9-81ED-4DB2-BD59-A6C34878D82A}">
                    <a16:rowId xmlns:a16="http://schemas.microsoft.com/office/drawing/2014/main" xmlns="" val="91069837"/>
                  </a:ext>
                </a:extLst>
              </a:tr>
              <a:tr h="591138">
                <a:tc>
                  <a:txBody>
                    <a:bodyPr/>
                    <a:lstStyle/>
                    <a:p>
                      <a:r>
                        <a:rPr lang="en-US" sz="2400" dirty="0" smtClean="0">
                          <a:latin typeface="DINOT" panose="020B0504020101010102" pitchFamily="34" charset="77"/>
                        </a:rPr>
                        <a:t>Incur downtime </a:t>
                      </a:r>
                      <a:r>
                        <a:rPr lang="en-US" sz="2400" dirty="0">
                          <a:latin typeface="DINOT" panose="020B0504020101010102" pitchFamily="34" charset="77"/>
                        </a:rPr>
                        <a:t>to upgrade schema</a:t>
                      </a:r>
                    </a:p>
                  </a:txBody>
                  <a:tcPr/>
                </a:tc>
                <a:tc>
                  <a:txBody>
                    <a:bodyPr/>
                    <a:lstStyle/>
                    <a:p>
                      <a:r>
                        <a:rPr lang="en-US" sz="2400" dirty="0">
                          <a:latin typeface="DINOT" panose="020B0504020101010102" pitchFamily="34" charset="77"/>
                        </a:rPr>
                        <a:t>Schema Versioning</a:t>
                      </a:r>
                    </a:p>
                  </a:txBody>
                  <a:tcPr/>
                </a:tc>
                <a:extLst>
                  <a:ext uri="{0D108BD9-81ED-4DB2-BD59-A6C34878D82A}">
                    <a16:rowId xmlns:a16="http://schemas.microsoft.com/office/drawing/2014/main" xmlns="" val="648351382"/>
                  </a:ext>
                </a:extLst>
              </a:tr>
            </a:tbl>
          </a:graphicData>
        </a:graphic>
      </p:graphicFrame>
    </p:spTree>
    <p:extLst>
      <p:ext uri="{BB962C8B-B14F-4D97-AF65-F5344CB8AC3E}">
        <p14:creationId xmlns:p14="http://schemas.microsoft.com/office/powerpoint/2010/main" val="285742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42">
            <a:extLst>
              <a:ext uri="{FF2B5EF4-FFF2-40B4-BE49-F238E27FC236}">
                <a16:creationId xmlns:a16="http://schemas.microsoft.com/office/drawing/2014/main" xmlns="" id="{037700AA-2276-074C-99A8-2842A3C98B05}"/>
              </a:ext>
            </a:extLst>
          </p:cNvPr>
          <p:cNvSpPr txBox="1">
            <a:spLocks/>
          </p:cNvSpPr>
          <p:nvPr/>
        </p:nvSpPr>
        <p:spPr>
          <a:xfrm>
            <a:off x="687208" y="1366684"/>
            <a:ext cx="10874717" cy="468998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 sz="2600" dirty="0"/>
              <a:t>Bucket</a:t>
            </a:r>
          </a:p>
          <a:p>
            <a:pPr marL="569913" lvl="1" indent="-342900"/>
            <a:r>
              <a:rPr lang="en" sz="2600" dirty="0" smtClean="0"/>
              <a:t>Grouping </a:t>
            </a:r>
            <a:r>
              <a:rPr lang="en" sz="2600" dirty="0"/>
              <a:t>documents together, to have less documents</a:t>
            </a:r>
          </a:p>
          <a:p>
            <a:pPr marL="350838" lvl="1" indent="-341313"/>
            <a:r>
              <a:rPr lang="en" sz="2600" dirty="0"/>
              <a:t>Document Versioning</a:t>
            </a:r>
          </a:p>
          <a:p>
            <a:pPr marL="576263" lvl="1" indent="-381000"/>
            <a:r>
              <a:rPr lang="en" sz="2600" dirty="0"/>
              <a:t>Tracking of content changes in a document</a:t>
            </a:r>
          </a:p>
          <a:p>
            <a:pPr marL="350838" lvl="1" indent="-341313"/>
            <a:r>
              <a:rPr lang="en" sz="2600" dirty="0"/>
              <a:t>Outlier</a:t>
            </a:r>
          </a:p>
          <a:p>
            <a:pPr marL="582613" lvl="2" indent="-341313"/>
            <a:r>
              <a:rPr lang="en" sz="2600" dirty="0"/>
              <a:t>Avoid few documents driving the design and impact performance for all</a:t>
            </a:r>
          </a:p>
          <a:p>
            <a:pPr marL="350838" lvl="1" indent="-341313"/>
            <a:r>
              <a:rPr lang="en" sz="2600" dirty="0"/>
              <a:t>External Reference</a:t>
            </a:r>
          </a:p>
          <a:p>
            <a:pPr marL="350838" lvl="1" indent="-341313"/>
            <a:r>
              <a:rPr lang="en" sz="2600" dirty="0"/>
              <a:t>Tree(s)</a:t>
            </a:r>
          </a:p>
          <a:p>
            <a:pPr marL="350838" lvl="1" indent="-341313"/>
            <a:r>
              <a:rPr lang="en" sz="2600" dirty="0"/>
              <a:t>Polymorphism</a:t>
            </a:r>
          </a:p>
          <a:p>
            <a:pPr marL="350838" lvl="1" indent="-341313"/>
            <a:r>
              <a:rPr lang="en" sz="2600" dirty="0"/>
              <a:t>Pre-allocation</a:t>
            </a:r>
          </a:p>
        </p:txBody>
      </p:sp>
      <p:sp>
        <p:nvSpPr>
          <p:cNvPr id="6" name="Shape 541">
            <a:extLst>
              <a:ext uri="{FF2B5EF4-FFF2-40B4-BE49-F238E27FC236}">
                <a16:creationId xmlns:a16="http://schemas.microsoft.com/office/drawing/2014/main" xmlns="" id="{4C0A2AFE-03C1-FD47-9227-9B509D7B7D75}"/>
              </a:ext>
            </a:extLst>
          </p:cNvPr>
          <p:cNvSpPr txBox="1">
            <a:spLocks noGrp="1"/>
          </p:cNvSpPr>
          <p:nvPr>
            <p:ph type="title"/>
          </p:nvPr>
        </p:nvSpPr>
        <p:spPr>
          <a:xfrm>
            <a:off x="687209" y="630854"/>
            <a:ext cx="10874717" cy="735830"/>
          </a:xfrm>
        </p:spPr>
        <p:txBody>
          <a:bodyPr/>
          <a:lstStyle/>
          <a:p>
            <a:r>
              <a:rPr lang="en"/>
              <a:t>Other Patterns</a:t>
            </a:r>
          </a:p>
        </p:txBody>
      </p:sp>
    </p:spTree>
    <p:extLst>
      <p:ext uri="{BB962C8B-B14F-4D97-AF65-F5344CB8AC3E}">
        <p14:creationId xmlns:p14="http://schemas.microsoft.com/office/powerpoint/2010/main" val="3349641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99;p20">
            <a:hlinkClick r:id="rId2"/>
            <a:extLst>
              <a:ext uri="{FF2B5EF4-FFF2-40B4-BE49-F238E27FC236}">
                <a16:creationId xmlns:a16="http://schemas.microsoft.com/office/drawing/2014/main" xmlns="" id="{7D4104E5-F861-D045-9B1B-46A57AFDCF50}"/>
              </a:ext>
            </a:extLst>
          </p:cNvPr>
          <p:cNvPicPr preferRelativeResize="0"/>
          <p:nvPr/>
        </p:nvPicPr>
        <p:blipFill>
          <a:blip r:embed="rId3">
            <a:alphaModFix/>
          </a:blip>
          <a:stretch>
            <a:fillRect/>
          </a:stretch>
        </p:blipFill>
        <p:spPr>
          <a:xfrm>
            <a:off x="556128" y="1433731"/>
            <a:ext cx="5256457" cy="4711505"/>
          </a:xfrm>
          <a:prstGeom prst="rect">
            <a:avLst/>
          </a:prstGeom>
          <a:noFill/>
          <a:ln>
            <a:noFill/>
          </a:ln>
        </p:spPr>
      </p:pic>
      <p:pic>
        <p:nvPicPr>
          <p:cNvPr id="7" name="Google Shape;107;p21">
            <a:hlinkClick r:id="rId4"/>
            <a:extLst>
              <a:ext uri="{FF2B5EF4-FFF2-40B4-BE49-F238E27FC236}">
                <a16:creationId xmlns:a16="http://schemas.microsoft.com/office/drawing/2014/main" xmlns="" id="{07415DDE-B339-4A49-BD30-A90C553AE932}"/>
              </a:ext>
            </a:extLst>
          </p:cNvPr>
          <p:cNvPicPr preferRelativeResize="0"/>
          <p:nvPr/>
        </p:nvPicPr>
        <p:blipFill>
          <a:blip r:embed="rId5">
            <a:alphaModFix/>
          </a:blip>
          <a:stretch>
            <a:fillRect/>
          </a:stretch>
        </p:blipFill>
        <p:spPr>
          <a:xfrm>
            <a:off x="5936385" y="1433730"/>
            <a:ext cx="6254028" cy="4399858"/>
          </a:xfrm>
          <a:prstGeom prst="rect">
            <a:avLst/>
          </a:prstGeom>
          <a:noFill/>
          <a:ln>
            <a:noFill/>
          </a:ln>
        </p:spPr>
      </p:pic>
      <p:sp>
        <p:nvSpPr>
          <p:cNvPr id="9" name="Title 8">
            <a:extLst>
              <a:ext uri="{FF2B5EF4-FFF2-40B4-BE49-F238E27FC236}">
                <a16:creationId xmlns:a16="http://schemas.microsoft.com/office/drawing/2014/main" xmlns="" id="{16B4F0CA-3268-9147-A4FF-B42F50DEB333}"/>
              </a:ext>
            </a:extLst>
          </p:cNvPr>
          <p:cNvSpPr>
            <a:spLocks noGrp="1"/>
          </p:cNvSpPr>
          <p:nvPr>
            <p:ph type="title"/>
          </p:nvPr>
        </p:nvSpPr>
        <p:spPr/>
        <p:txBody>
          <a:bodyPr/>
          <a:lstStyle/>
          <a:p>
            <a:r>
              <a:rPr lang="en-US" dirty="0">
                <a:solidFill>
                  <a:schemeClr val="accent1"/>
                </a:solidFill>
              </a:rPr>
              <a:t>Schema Versioning</a:t>
            </a:r>
          </a:p>
        </p:txBody>
      </p:sp>
    </p:spTree>
    <p:extLst>
      <p:ext uri="{BB962C8B-B14F-4D97-AF65-F5344CB8AC3E}">
        <p14:creationId xmlns:p14="http://schemas.microsoft.com/office/powerpoint/2010/main" val="130591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4.googleusercontent.com/OhjME6pjLxPvbD0hJv43Cf2g9UdGbSyPPdkFYLS_pL2nw6uIK_2yj-4ymZHsaaTlLbBl_aku2-MPbKkncsjeMebljueG-5UpeNQfZaTExMLBARB_l6x2MRWgot2OxfncLVi83rHtE4I">
            <a:extLst>
              <a:ext uri="{FF2B5EF4-FFF2-40B4-BE49-F238E27FC236}">
                <a16:creationId xmlns:a16="http://schemas.microsoft.com/office/drawing/2014/main" xmlns="" id="{464DF740-C62E-1846-B5B8-694D4BF40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39732"/>
            <a:ext cx="5040693" cy="4646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https://lh5.googleusercontent.com/P44Hj-hMuIuBCy6xOutcPl3rL0Hy2TOoq0FbNn1jD2-TlgBTB2FzlfS4dtcfVLXb1-7e6LAeyZZgiKLqvOPRBOEfipdI2uIGvmvnPa4aOG9fSskYeiRQoW_miDNgVcRHqWEFa7Te6EM">
            <a:extLst>
              <a:ext uri="{FF2B5EF4-FFF2-40B4-BE49-F238E27FC236}">
                <a16:creationId xmlns:a16="http://schemas.microsoft.com/office/drawing/2014/main" xmlns="" id="{CBCA12C0-095C-F442-8C1D-A4B2A20E3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50" t="-2179" b="2179"/>
          <a:stretch/>
        </p:blipFill>
        <p:spPr bwMode="auto">
          <a:xfrm>
            <a:off x="6126472" y="784914"/>
            <a:ext cx="6063940" cy="528658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xmlns="" id="{740F67C7-5F1E-4A4A-84F8-08F915A8EBC6}"/>
              </a:ext>
            </a:extLst>
          </p:cNvPr>
          <p:cNvSpPr>
            <a:spLocks noGrp="1"/>
          </p:cNvSpPr>
          <p:nvPr>
            <p:ph type="title"/>
          </p:nvPr>
        </p:nvSpPr>
        <p:spPr/>
        <p:txBody>
          <a:bodyPr/>
          <a:lstStyle/>
          <a:p>
            <a:r>
              <a:rPr lang="en-US" dirty="0">
                <a:solidFill>
                  <a:schemeClr val="accent1"/>
                </a:solidFill>
              </a:rPr>
              <a:t>Computed Pattern</a:t>
            </a:r>
          </a:p>
        </p:txBody>
      </p:sp>
    </p:spTree>
    <p:extLst>
      <p:ext uri="{BB962C8B-B14F-4D97-AF65-F5344CB8AC3E}">
        <p14:creationId xmlns:p14="http://schemas.microsoft.com/office/powerpoint/2010/main" val="213783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4.googleusercontent.com/y9QZsBAk-X4gltjmHgA6Iy0ZKYxZzCokh_CbVTY5jPC0lcnnCNcvPnlK0_t27Rghde7Rs6D2vx7gsNqt4yu14Zog3emS_kQD1OR7i_RMzgWdfBvC2aLUAOdkVEa332Mxsfsw7KOt2EE">
            <a:extLst>
              <a:ext uri="{FF2B5EF4-FFF2-40B4-BE49-F238E27FC236}">
                <a16:creationId xmlns:a16="http://schemas.microsoft.com/office/drawing/2014/main" xmlns="" id="{729D3474-FA4B-1D46-9D61-83E3140C9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97332"/>
            <a:ext cx="11853632" cy="45562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xmlns="" id="{0DB829E1-6740-6741-AB3A-0076FA31116A}"/>
              </a:ext>
            </a:extLst>
          </p:cNvPr>
          <p:cNvSpPr>
            <a:spLocks noGrp="1"/>
          </p:cNvSpPr>
          <p:nvPr>
            <p:ph type="title"/>
          </p:nvPr>
        </p:nvSpPr>
        <p:spPr/>
        <p:txBody>
          <a:bodyPr/>
          <a:lstStyle/>
          <a:p>
            <a:r>
              <a:rPr lang="en-US" dirty="0">
                <a:solidFill>
                  <a:schemeClr val="accent1"/>
                </a:solidFill>
              </a:rPr>
              <a:t>Subset Pattern</a:t>
            </a:r>
          </a:p>
        </p:txBody>
      </p:sp>
    </p:spTree>
    <p:extLst>
      <p:ext uri="{BB962C8B-B14F-4D97-AF65-F5344CB8AC3E}">
        <p14:creationId xmlns:p14="http://schemas.microsoft.com/office/powerpoint/2010/main" val="39196344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0DB829E1-6740-6741-AB3A-0076FA31116A}"/>
              </a:ext>
            </a:extLst>
          </p:cNvPr>
          <p:cNvSpPr>
            <a:spLocks noGrp="1"/>
          </p:cNvSpPr>
          <p:nvPr>
            <p:ph type="title"/>
          </p:nvPr>
        </p:nvSpPr>
        <p:spPr/>
        <p:txBody>
          <a:bodyPr/>
          <a:lstStyle/>
          <a:p>
            <a:r>
              <a:rPr lang="en-US" dirty="0">
                <a:solidFill>
                  <a:schemeClr val="accent1"/>
                </a:solidFill>
              </a:rPr>
              <a:t>Subset Pattern</a:t>
            </a:r>
          </a:p>
        </p:txBody>
      </p:sp>
      <p:pic>
        <p:nvPicPr>
          <p:cNvPr id="4" name="Picture 2" descr="https://lh4.googleusercontent.com/gXxtG3_IosoD-0k2Yonm1003tSnrttkRMZUt7J0qqv5BE5s0h1q1_YrWEl_MjvMDPETKp-ODN_W71c_81fjR75jbHemkT1M4Q_pDFNH-XKWGn3vSgolC6u8i21Jt9cdFENwk3INq8yc">
            <a:extLst>
              <a:ext uri="{FF2B5EF4-FFF2-40B4-BE49-F238E27FC236}">
                <a16:creationId xmlns:a16="http://schemas.microsoft.com/office/drawing/2014/main" xmlns="" id="{B39173A9-FC8B-454A-96EA-BA9524341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180735"/>
            <a:ext cx="12188825" cy="507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7380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0DB829E1-6740-6741-AB3A-0076FA31116A}"/>
              </a:ext>
            </a:extLst>
          </p:cNvPr>
          <p:cNvSpPr>
            <a:spLocks noGrp="1"/>
          </p:cNvSpPr>
          <p:nvPr>
            <p:ph type="title"/>
          </p:nvPr>
        </p:nvSpPr>
        <p:spPr/>
        <p:txBody>
          <a:bodyPr/>
          <a:lstStyle/>
          <a:p>
            <a:r>
              <a:rPr lang="en-US" dirty="0">
                <a:solidFill>
                  <a:schemeClr val="accent1"/>
                </a:solidFill>
              </a:rPr>
              <a:t>Bucket Pattern</a:t>
            </a:r>
          </a:p>
        </p:txBody>
      </p:sp>
      <p:pic>
        <p:nvPicPr>
          <p:cNvPr id="6" name="Picture 2" descr="https://lh5.googleusercontent.com/ovd9PY22iVTq3ruXTepBcwe5lH5BuDwLreptByJ-tDPkcdpmNxNrcFomRwEQvabFuo3cWwv4dl02munCsG8xc0npdES0aZFnwAJrQqMlA8Mkg0ftvHc1F1Az-04hR5tqgT3L5LG9J0A">
            <a:extLst>
              <a:ext uri="{FF2B5EF4-FFF2-40B4-BE49-F238E27FC236}">
                <a16:creationId xmlns:a16="http://schemas.microsoft.com/office/drawing/2014/main" xmlns="" id="{5C572CE7-9C72-9747-993C-C2E7F7CAA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312" y="2484366"/>
            <a:ext cx="5747100" cy="27732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lh6.googleusercontent.com/bQT8RVYe-bp9FyKm0Xln6lAyxHHlC75xwF5rMbnUFSnB1jVU7qcsQ3zFAzNq-OlyC53hY3hB0B0Sj7cHrC_mISI8AJtGv_ptruwmjX28bQc6TWDFJ3SWQ9SQgz-f_VnZ7VN1CKD9amo">
            <a:extLst>
              <a:ext uri="{FF2B5EF4-FFF2-40B4-BE49-F238E27FC236}">
                <a16:creationId xmlns:a16="http://schemas.microsoft.com/office/drawing/2014/main" xmlns="" id="{3D499486-146D-714B-A5CA-90952E558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2484366"/>
            <a:ext cx="5939420" cy="277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795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0DB829E1-6740-6741-AB3A-0076FA31116A}"/>
              </a:ext>
            </a:extLst>
          </p:cNvPr>
          <p:cNvSpPr>
            <a:spLocks noGrp="1"/>
          </p:cNvSpPr>
          <p:nvPr>
            <p:ph type="title"/>
          </p:nvPr>
        </p:nvSpPr>
        <p:spPr/>
        <p:txBody>
          <a:bodyPr/>
          <a:lstStyle/>
          <a:p>
            <a:r>
              <a:rPr lang="en-US" dirty="0">
                <a:solidFill>
                  <a:schemeClr val="accent1"/>
                </a:solidFill>
              </a:rPr>
              <a:t>Bucket Pattern</a:t>
            </a:r>
          </a:p>
        </p:txBody>
      </p:sp>
      <p:sp>
        <p:nvSpPr>
          <p:cNvPr id="8" name="Content Placeholder 2">
            <a:extLst>
              <a:ext uri="{FF2B5EF4-FFF2-40B4-BE49-F238E27FC236}">
                <a16:creationId xmlns:a16="http://schemas.microsoft.com/office/drawing/2014/main" xmlns="" id="{3AC2C0ED-1256-7D43-B765-4880A7C4D926}"/>
              </a:ext>
            </a:extLst>
          </p:cNvPr>
          <p:cNvSpPr txBox="1">
            <a:spLocks/>
          </p:cNvSpPr>
          <p:nvPr/>
        </p:nvSpPr>
        <p:spPr>
          <a:xfrm>
            <a:off x="304800" y="1826685"/>
            <a:ext cx="5689600" cy="43497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dk2"/>
                </a:solidFill>
                <a:latin typeface="Barlow"/>
                <a:ea typeface="Barlow"/>
                <a:cs typeface="Barlow"/>
                <a:sym typeface="Barlow"/>
              </a:defRPr>
            </a:lvl1pPr>
            <a:lvl2pPr marL="914400" marR="0" lvl="1" indent="-381000" algn="l" rtl="0">
              <a:lnSpc>
                <a:spcPct val="90000"/>
              </a:lnSpc>
              <a:spcBef>
                <a:spcPts val="500"/>
              </a:spcBef>
              <a:spcAft>
                <a:spcPts val="0"/>
              </a:spcAft>
              <a:buClr>
                <a:schemeClr val="accent1"/>
              </a:buClr>
              <a:buSzPts val="2400"/>
              <a:buFont typeface="Arial"/>
              <a:buChar char="•"/>
              <a:defRPr sz="2800" b="0" i="0" u="none" strike="noStrike" cap="none">
                <a:solidFill>
                  <a:schemeClr val="dk2"/>
                </a:solidFill>
                <a:latin typeface="Barlow"/>
                <a:ea typeface="Barlow"/>
                <a:cs typeface="Barlow"/>
                <a:sym typeface="Barlow"/>
              </a:defRPr>
            </a:lvl2pPr>
            <a:lvl3pPr marL="1371600" marR="0" lvl="2" indent="-355600" algn="l" rtl="0">
              <a:lnSpc>
                <a:spcPct val="90000"/>
              </a:lnSpc>
              <a:spcBef>
                <a:spcPts val="500"/>
              </a:spcBef>
              <a:spcAft>
                <a:spcPts val="0"/>
              </a:spcAft>
              <a:buClr>
                <a:schemeClr val="accent1"/>
              </a:buClr>
              <a:buSzPts val="2000"/>
              <a:buFont typeface="Courier New"/>
              <a:buChar char="•"/>
              <a:defRPr sz="2400" b="0" i="0" u="none" strike="noStrike" cap="none">
                <a:solidFill>
                  <a:schemeClr val="dk2"/>
                </a:solidFill>
                <a:latin typeface="Barlow"/>
                <a:ea typeface="Barlow"/>
                <a:cs typeface="Barlow"/>
                <a:sym typeface="Barlow"/>
              </a:defRPr>
            </a:lvl3pPr>
            <a:lvl4pPr marL="1828800" marR="0" lvl="3" indent="-342900" algn="l" rtl="0">
              <a:lnSpc>
                <a:spcPct val="90000"/>
              </a:lnSpc>
              <a:spcBef>
                <a:spcPts val="500"/>
              </a:spcBef>
              <a:spcAft>
                <a:spcPts val="0"/>
              </a:spcAft>
              <a:buClr>
                <a:schemeClr val="accent1"/>
              </a:buClr>
              <a:buSzPts val="1800"/>
              <a:buFont typeface="Arial"/>
              <a:buChar char="•"/>
              <a:defRPr sz="2000" b="0" i="0" u="none" strike="noStrike" cap="none">
                <a:solidFill>
                  <a:schemeClr val="dk2"/>
                </a:solidFill>
                <a:latin typeface="Barlow"/>
                <a:ea typeface="Barlow"/>
                <a:cs typeface="Barlow"/>
                <a:sym typeface="Barlow"/>
              </a:defRPr>
            </a:lvl4pPr>
            <a:lvl5pPr marL="2286000" marR="0" lvl="4"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2"/>
                </a:solidFill>
                <a:latin typeface="Barlow"/>
                <a:ea typeface="Barlow"/>
                <a:cs typeface="Barlow"/>
                <a:sym typeface="Barlow"/>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a:ea typeface="Barlow"/>
                <a:cs typeface="Barlow"/>
                <a:sym typeface="Barlow"/>
              </a:defRPr>
            </a:lvl9pPr>
          </a:lstStyle>
          <a:p>
            <a:r>
              <a:rPr lang="en-US" sz="1400">
                <a:latin typeface="Consolas" panose="020B0609020204030204" pitchFamily="49" charset="0"/>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"device_id": 000123456,</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"type": "2A",</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"date": ISODate("</a:t>
            </a:r>
            <a:r>
              <a:rPr lang="en-US" sz="1400" b="1">
                <a:latin typeface="Consolas" panose="020B0609020204030204" pitchFamily="49" charset="0"/>
                <a:cs typeface="Consolas" panose="020B0609020204030204" pitchFamily="49" charset="0"/>
              </a:rPr>
              <a:t>2018-03-02</a:t>
            </a:r>
            <a:r>
              <a:rPr lang="en-US" sz="1400">
                <a:latin typeface="Consolas" panose="020B0609020204030204" pitchFamily="49" charset="0"/>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"temp": [ [ 20.0, 20.1, 20.2, ... ],</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[ 22.1, 22.1, 22.0, ... ],</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 </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a:t>
            </a:r>
          </a:p>
          <a:p>
            <a:r>
              <a:rPr lang="en-US" sz="1400">
                <a:latin typeface="Consolas" panose="020B0609020204030204" pitchFamily="49" charset="0"/>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"device_id": 000123456,</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"type": "2A",</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"date": ISODate("</a:t>
            </a:r>
            <a:r>
              <a:rPr lang="en-US" sz="1400" b="1">
                <a:latin typeface="Consolas" panose="020B0609020204030204" pitchFamily="49" charset="0"/>
                <a:cs typeface="Consolas" panose="020B0609020204030204" pitchFamily="49" charset="0"/>
              </a:rPr>
              <a:t>2018-03-03</a:t>
            </a:r>
            <a:r>
              <a:rPr lang="en-US" sz="1400">
                <a:latin typeface="Consolas" panose="020B0609020204030204" pitchFamily="49" charset="0"/>
                <a:cs typeface="Consolas" panose="020B0609020204030204" pitchFamily="49" charset="0"/>
              </a:rPr>
              <a:t>"),</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"temp": [ [ 20.1, 20.2, 20.3, ... ],</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[ 22.4, 22.4, 22.3, ... ],</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 </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         ]</a:t>
            </a:r>
            <a:br>
              <a:rPr lang="en-US" sz="1400">
                <a:latin typeface="Consolas" panose="020B0609020204030204" pitchFamily="49" charset="0"/>
                <a:cs typeface="Consolas" panose="020B0609020204030204" pitchFamily="49" charset="0"/>
              </a:rPr>
            </a:br>
            <a:r>
              <a:rPr lang="en-US" sz="1400">
                <a:latin typeface="Consolas" panose="020B0609020204030204" pitchFamily="49" charset="0"/>
                <a:cs typeface="Consolas" panose="020B0609020204030204" pitchFamily="49" charset="0"/>
              </a:rPr>
              <a:t>}</a:t>
            </a:r>
          </a:p>
          <a:p>
            <a:r>
              <a:rPr lang="en-US" sz="1400">
                <a:latin typeface="Consolas" panose="020B0609020204030204" pitchFamily="49" charset="0"/>
                <a:cs typeface="Consolas" panose="020B0609020204030204" pitchFamily="49" charset="0"/>
              </a:rPr>
              <a:t/>
            </a:r>
            <a:br>
              <a:rPr lang="en-US" sz="1400">
                <a:latin typeface="Consolas" panose="020B0609020204030204" pitchFamily="49" charset="0"/>
                <a:cs typeface="Consolas" panose="020B0609020204030204" pitchFamily="49" charset="0"/>
              </a:rPr>
            </a:br>
            <a:endParaRPr lang="en-US" sz="1400" dirty="0">
              <a:latin typeface="Consolas" panose="020B0609020204030204" pitchFamily="49" charset="0"/>
              <a:cs typeface="Consolas" panose="020B0609020204030204" pitchFamily="49" charset="0"/>
            </a:endParaRPr>
          </a:p>
        </p:txBody>
      </p:sp>
      <p:sp>
        <p:nvSpPr>
          <p:cNvPr id="9" name="Content Placeholder 3">
            <a:extLst>
              <a:ext uri="{FF2B5EF4-FFF2-40B4-BE49-F238E27FC236}">
                <a16:creationId xmlns:a16="http://schemas.microsoft.com/office/drawing/2014/main" xmlns="" id="{D361ACD9-5E2E-2344-AF1C-E5E9F134A09B}"/>
              </a:ext>
            </a:extLst>
          </p:cNvPr>
          <p:cNvSpPr txBox="1">
            <a:spLocks/>
          </p:cNvSpPr>
          <p:nvPr/>
        </p:nvSpPr>
        <p:spPr>
          <a:xfrm>
            <a:off x="6197600" y="1826685"/>
            <a:ext cx="5689600" cy="43497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"device_id": 000123456,</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"type": "2A",</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"date": ISODate("2018-03-02</a:t>
            </a:r>
            <a:r>
              <a:rPr lang="en-US" b="1">
                <a:latin typeface="Consolas" panose="020B0609020204030204" pitchFamily="49" charset="0"/>
                <a:cs typeface="Consolas" panose="020B0609020204030204" pitchFamily="49" charset="0"/>
              </a:rPr>
              <a:t>T13</a:t>
            </a:r>
            <a:r>
              <a:rPr lang="en-US">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"temp": { 1: 20.0, 2: 20.1, 3: 20.2, ...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"device_id": 000123456,</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"type": "2A",</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"date": ISODate("2018-03-02</a:t>
            </a:r>
            <a:r>
              <a:rPr lang="en-US" b="1">
                <a:latin typeface="Consolas" panose="020B0609020204030204" pitchFamily="49" charset="0"/>
                <a:cs typeface="Consolas" panose="020B0609020204030204" pitchFamily="49" charset="0"/>
              </a:rPr>
              <a:t>T14</a:t>
            </a:r>
            <a:r>
              <a:rPr lang="en-US">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"temp": { 1: 22.1, 2: 22.1, 3: 22.0, ...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a:r>
            <a:br>
              <a:rPr lang="en-US">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xmlns="" id="{DF3D3B89-E4A3-3B4B-99B7-2B088A536892}"/>
              </a:ext>
            </a:extLst>
          </p:cNvPr>
          <p:cNvSpPr/>
          <p:nvPr/>
        </p:nvSpPr>
        <p:spPr>
          <a:xfrm>
            <a:off x="5242783" y="738614"/>
            <a:ext cx="2453001" cy="69782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5" b="1">
                <a:solidFill>
                  <a:schemeClr val="tx1"/>
                </a:solidFill>
              </a:rPr>
              <a:t>Bucket per Day</a:t>
            </a:r>
          </a:p>
        </p:txBody>
      </p:sp>
      <p:sp>
        <p:nvSpPr>
          <p:cNvPr id="11" name="Oval 10">
            <a:extLst>
              <a:ext uri="{FF2B5EF4-FFF2-40B4-BE49-F238E27FC236}">
                <a16:creationId xmlns:a16="http://schemas.microsoft.com/office/drawing/2014/main" xmlns="" id="{8655F3DB-FE51-AD4F-AB19-88C6448A101B}"/>
              </a:ext>
            </a:extLst>
          </p:cNvPr>
          <p:cNvSpPr/>
          <p:nvPr/>
        </p:nvSpPr>
        <p:spPr>
          <a:xfrm>
            <a:off x="8794824" y="735260"/>
            <a:ext cx="2549260" cy="69782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5" b="1">
                <a:solidFill>
                  <a:schemeClr val="tx1"/>
                </a:solidFill>
              </a:rPr>
              <a:t>Bucket per Hour</a:t>
            </a:r>
          </a:p>
        </p:txBody>
      </p:sp>
      <p:sp>
        <p:nvSpPr>
          <p:cNvPr id="12" name="Oval 11">
            <a:extLst>
              <a:ext uri="{FF2B5EF4-FFF2-40B4-BE49-F238E27FC236}">
                <a16:creationId xmlns:a16="http://schemas.microsoft.com/office/drawing/2014/main" xmlns="" id="{EFF727DF-B665-894D-85CC-5DD7AC6CE392}"/>
              </a:ext>
            </a:extLst>
          </p:cNvPr>
          <p:cNvSpPr/>
          <p:nvPr/>
        </p:nvSpPr>
        <p:spPr>
          <a:xfrm>
            <a:off x="1754059" y="2205895"/>
            <a:ext cx="2453001" cy="69782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65" b="1">
              <a:solidFill>
                <a:schemeClr val="tx1"/>
              </a:solidFill>
            </a:endParaRPr>
          </a:p>
        </p:txBody>
      </p:sp>
      <p:sp>
        <p:nvSpPr>
          <p:cNvPr id="13" name="Oval 12">
            <a:extLst>
              <a:ext uri="{FF2B5EF4-FFF2-40B4-BE49-F238E27FC236}">
                <a16:creationId xmlns:a16="http://schemas.microsoft.com/office/drawing/2014/main" xmlns="" id="{D4AFD519-61E0-5A44-B152-D1B90EF3AAAB}"/>
              </a:ext>
            </a:extLst>
          </p:cNvPr>
          <p:cNvSpPr/>
          <p:nvPr/>
        </p:nvSpPr>
        <p:spPr>
          <a:xfrm>
            <a:off x="6933983" y="2205895"/>
            <a:ext cx="2574889" cy="69782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65" b="1">
              <a:solidFill>
                <a:schemeClr val="tx1"/>
              </a:solidFill>
            </a:endParaRPr>
          </a:p>
        </p:txBody>
      </p:sp>
      <p:cxnSp>
        <p:nvCxnSpPr>
          <p:cNvPr id="14" name="Straight Arrow Connector 13">
            <a:extLst>
              <a:ext uri="{FF2B5EF4-FFF2-40B4-BE49-F238E27FC236}">
                <a16:creationId xmlns:a16="http://schemas.microsoft.com/office/drawing/2014/main" xmlns="" id="{FFE188C7-6E4E-9F44-BF6B-615CD0A7219A}"/>
              </a:ext>
            </a:extLst>
          </p:cNvPr>
          <p:cNvCxnSpPr>
            <a:stCxn id="10" idx="3"/>
            <a:endCxn id="12" idx="7"/>
          </p:cNvCxnSpPr>
          <p:nvPr/>
        </p:nvCxnSpPr>
        <p:spPr>
          <a:xfrm flipH="1">
            <a:off x="3847826" y="1334241"/>
            <a:ext cx="1754190" cy="973846"/>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A22FF070-6684-F641-BF44-36698FBD5506}"/>
              </a:ext>
            </a:extLst>
          </p:cNvPr>
          <p:cNvCxnSpPr>
            <a:cxnSpLocks/>
            <a:stCxn id="11" idx="4"/>
            <a:endCxn id="13" idx="7"/>
          </p:cNvCxnSpPr>
          <p:nvPr/>
        </p:nvCxnSpPr>
        <p:spPr>
          <a:xfrm flipH="1">
            <a:off x="9131789" y="1433081"/>
            <a:ext cx="937667" cy="875007"/>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124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53">
            <a:extLst>
              <a:ext uri="{FF2B5EF4-FFF2-40B4-BE49-F238E27FC236}">
                <a16:creationId xmlns:a16="http://schemas.microsoft.com/office/drawing/2014/main" xmlns="" id="{A009AF53-7B2F-5C43-B909-255FAF8CE2CC}"/>
              </a:ext>
            </a:extLst>
          </p:cNvPr>
          <p:cNvSpPr txBox="1">
            <a:spLocks/>
          </p:cNvSpPr>
          <p:nvPr/>
        </p:nvSpPr>
        <p:spPr>
          <a:xfrm>
            <a:off x="457201" y="2109789"/>
            <a:ext cx="11353800" cy="330358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lphaUcPeriod"/>
            </a:pPr>
            <a:r>
              <a:rPr lang="en-US" sz="2800"/>
              <a:t>Simple grouping from tables to collections is not optimal</a:t>
            </a:r>
            <a:br>
              <a:rPr lang="en-US" sz="2800"/>
            </a:br>
            <a:endParaRPr lang="en-US" sz="2800"/>
          </a:p>
          <a:p>
            <a:pPr marL="514350" indent="-514350">
              <a:buFont typeface="+mj-lt"/>
              <a:buAutoNum type="alphaUcPeriod"/>
            </a:pPr>
            <a:r>
              <a:rPr lang="en" sz="2800"/>
              <a:t>Learn a common vocabulary for designing schemas with MongoDB</a:t>
            </a:r>
            <a:br>
              <a:rPr lang="en" sz="2800"/>
            </a:br>
            <a:endParaRPr lang="en-US" sz="2800"/>
          </a:p>
          <a:p>
            <a:pPr marL="514350" indent="-514350">
              <a:buFont typeface="+mj-lt"/>
              <a:buAutoNum type="alphaUcPeriod"/>
            </a:pPr>
            <a:r>
              <a:rPr lang="en-US" sz="2800"/>
              <a:t>Use </a:t>
            </a:r>
            <a:r>
              <a:rPr lang="en" sz="2800"/>
              <a:t>patterns</a:t>
            </a:r>
            <a:r>
              <a:rPr lang="en-US" sz="2800"/>
              <a:t> as </a:t>
            </a:r>
            <a:r>
              <a:rPr lang="mr-IN" sz="2800"/>
              <a:t>"</a:t>
            </a:r>
            <a:r>
              <a:rPr lang="en-US" sz="2800"/>
              <a:t>plug-and-play</a:t>
            </a:r>
            <a:r>
              <a:rPr lang="mr-IN" sz="2800"/>
              <a:t>"</a:t>
            </a:r>
            <a:r>
              <a:rPr lang="en-US" sz="2800"/>
              <a:t> to improve performance</a:t>
            </a:r>
            <a:endParaRPr lang="en" sz="2800"/>
          </a:p>
        </p:txBody>
      </p:sp>
      <p:sp>
        <p:nvSpPr>
          <p:cNvPr id="6" name="Shape 552">
            <a:extLst>
              <a:ext uri="{FF2B5EF4-FFF2-40B4-BE49-F238E27FC236}">
                <a16:creationId xmlns:a16="http://schemas.microsoft.com/office/drawing/2014/main" xmlns="" id="{A1483994-A178-C340-A382-D6DB36029400}"/>
              </a:ext>
            </a:extLst>
          </p:cNvPr>
          <p:cNvSpPr txBox="1">
            <a:spLocks noGrp="1"/>
          </p:cNvSpPr>
          <p:nvPr>
            <p:ph type="title"/>
          </p:nvPr>
        </p:nvSpPr>
        <p:spPr>
          <a:xfrm>
            <a:off x="687209" y="630854"/>
            <a:ext cx="10874717" cy="725998"/>
          </a:xfrm>
        </p:spPr>
        <p:txBody>
          <a:bodyPr/>
          <a:lstStyle/>
          <a:p>
            <a:r>
              <a:rPr lang="en-US"/>
              <a:t>Take </a:t>
            </a:r>
            <a:r>
              <a:rPr lang="en-US" err="1"/>
              <a:t>Aways</a:t>
            </a:r>
            <a:endParaRPr lang="en"/>
          </a:p>
        </p:txBody>
      </p:sp>
    </p:spTree>
    <p:extLst>
      <p:ext uri="{BB962C8B-B14F-4D97-AF65-F5344CB8AC3E}">
        <p14:creationId xmlns:p14="http://schemas.microsoft.com/office/powerpoint/2010/main" val="4243532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381000" y="315324"/>
            <a:ext cx="11513207" cy="13255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a:t>One to One</a:t>
            </a:r>
            <a:r>
              <a:rPr lang="en-US"/>
              <a:t/>
            </a:r>
            <a:br>
              <a:rPr lang="en-US"/>
            </a:br>
            <a:r>
              <a:rPr lang="en-US"/>
              <a:t>Schema Design </a:t>
            </a:r>
            <a:r>
              <a:rPr lang="en-US" u="sng"/>
              <a:t>Choices</a:t>
            </a:r>
            <a:endParaRPr u="sng"/>
          </a:p>
        </p:txBody>
      </p:sp>
      <p:sp>
        <p:nvSpPr>
          <p:cNvPr id="210" name="Google Shape;210;p30"/>
          <p:cNvSpPr txBox="1">
            <a:spLocks noGrp="1"/>
          </p:cNvSpPr>
          <p:nvPr>
            <p:ph type="body" idx="1"/>
          </p:nvPr>
        </p:nvSpPr>
        <p:spPr>
          <a:xfrm>
            <a:off x="831624" y="3505451"/>
            <a:ext cx="5049610" cy="70529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accent1"/>
              </a:buClr>
              <a:buSzPts val="1800"/>
              <a:buChar char="•"/>
            </a:pPr>
            <a:r>
              <a:rPr lang="en-US" sz="1800"/>
              <a:t> May save a fetch?</a:t>
            </a:r>
            <a:endParaRPr sz="1800"/>
          </a:p>
        </p:txBody>
      </p:sp>
      <p:sp>
        <p:nvSpPr>
          <p:cNvPr id="211" name="Google Shape;211;p30"/>
          <p:cNvSpPr/>
          <p:nvPr/>
        </p:nvSpPr>
        <p:spPr>
          <a:xfrm>
            <a:off x="831623" y="2117601"/>
            <a:ext cx="5049610" cy="1363579"/>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30"/>
          <p:cNvSpPr/>
          <p:nvPr/>
        </p:nvSpPr>
        <p:spPr>
          <a:xfrm>
            <a:off x="978764" y="2242440"/>
            <a:ext cx="1888582"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a:p>
            <a:pPr marL="0" marR="0" lvl="0" indent="0" algn="ctr" rtl="0">
              <a:spcBef>
                <a:spcPts val="0"/>
              </a:spcBef>
              <a:spcAft>
                <a:spcPts val="0"/>
              </a:spcAft>
              <a:buNone/>
            </a:pPr>
            <a:r>
              <a:rPr lang="en-US" sz="2800">
                <a:solidFill>
                  <a:schemeClr val="lt1"/>
                </a:solidFill>
                <a:latin typeface="Arial"/>
                <a:ea typeface="Arial"/>
                <a:cs typeface="Arial"/>
                <a:sym typeface="Arial"/>
              </a:rPr>
              <a:t>contact</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twitter_id</a:t>
            </a:r>
            <a:endParaRPr sz="1800">
              <a:solidFill>
                <a:schemeClr val="lt1"/>
              </a:solidFill>
              <a:latin typeface="Arial"/>
              <a:ea typeface="Arial"/>
              <a:cs typeface="Arial"/>
              <a:sym typeface="Arial"/>
            </a:endParaRPr>
          </a:p>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13" name="Google Shape;213;p30"/>
          <p:cNvSpPr/>
          <p:nvPr/>
        </p:nvSpPr>
        <p:spPr>
          <a:xfrm>
            <a:off x="3835066" y="2246651"/>
            <a:ext cx="1888581"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twitter</a:t>
            </a:r>
            <a:endParaRPr sz="1800">
              <a:solidFill>
                <a:schemeClr val="lt1"/>
              </a:solidFill>
              <a:latin typeface="Arial"/>
              <a:ea typeface="Arial"/>
              <a:cs typeface="Arial"/>
              <a:sym typeface="Arial"/>
            </a:endParaRPr>
          </a:p>
        </p:txBody>
      </p:sp>
      <p:cxnSp>
        <p:nvCxnSpPr>
          <p:cNvPr id="214" name="Google Shape;214;p30"/>
          <p:cNvCxnSpPr/>
          <p:nvPr/>
        </p:nvCxnSpPr>
        <p:spPr>
          <a:xfrm rot="10800000">
            <a:off x="2867347" y="2807923"/>
            <a:ext cx="967720" cy="0"/>
          </a:xfrm>
          <a:prstGeom prst="straightConnector1">
            <a:avLst/>
          </a:prstGeom>
          <a:noFill/>
          <a:ln w="76200" cap="flat" cmpd="sng">
            <a:solidFill>
              <a:srgbClr val="3366FF"/>
            </a:solidFill>
            <a:prstDash val="solid"/>
            <a:miter lim="800000"/>
            <a:headEnd type="none" w="sm" len="sm"/>
            <a:tailEnd type="none" w="sm" len="sm"/>
          </a:ln>
        </p:spPr>
      </p:cxnSp>
      <p:sp>
        <p:nvSpPr>
          <p:cNvPr id="215" name="Google Shape;215;p30"/>
          <p:cNvSpPr txBox="1"/>
          <p:nvPr/>
        </p:nvSpPr>
        <p:spPr>
          <a:xfrm>
            <a:off x="2867346" y="2807923"/>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16" name="Google Shape;216;p30"/>
          <p:cNvSpPr txBox="1"/>
          <p:nvPr/>
        </p:nvSpPr>
        <p:spPr>
          <a:xfrm>
            <a:off x="3552134" y="2807923"/>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17" name="Google Shape;217;p30"/>
          <p:cNvSpPr/>
          <p:nvPr/>
        </p:nvSpPr>
        <p:spPr>
          <a:xfrm>
            <a:off x="831623" y="4073157"/>
            <a:ext cx="5049610" cy="1376947"/>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30"/>
          <p:cNvSpPr/>
          <p:nvPr/>
        </p:nvSpPr>
        <p:spPr>
          <a:xfrm>
            <a:off x="978763" y="4203709"/>
            <a:ext cx="1888582"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contact</a:t>
            </a:r>
            <a:endParaRPr sz="1800">
              <a:solidFill>
                <a:schemeClr val="lt1"/>
              </a:solidFill>
              <a:latin typeface="Arial"/>
              <a:ea typeface="Arial"/>
              <a:cs typeface="Arial"/>
              <a:sym typeface="Arial"/>
            </a:endParaRPr>
          </a:p>
        </p:txBody>
      </p:sp>
      <p:sp>
        <p:nvSpPr>
          <p:cNvPr id="219" name="Google Shape;219;p30"/>
          <p:cNvSpPr/>
          <p:nvPr/>
        </p:nvSpPr>
        <p:spPr>
          <a:xfrm>
            <a:off x="3862602" y="4203709"/>
            <a:ext cx="1861045"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twitter</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contact_id</a:t>
            </a:r>
            <a:endParaRPr sz="1800">
              <a:solidFill>
                <a:schemeClr val="lt1"/>
              </a:solidFill>
              <a:latin typeface="Arial"/>
              <a:ea typeface="Arial"/>
              <a:cs typeface="Arial"/>
              <a:sym typeface="Arial"/>
            </a:endParaRPr>
          </a:p>
        </p:txBody>
      </p:sp>
      <p:cxnSp>
        <p:nvCxnSpPr>
          <p:cNvPr id="220" name="Google Shape;220;p30"/>
          <p:cNvCxnSpPr/>
          <p:nvPr/>
        </p:nvCxnSpPr>
        <p:spPr>
          <a:xfrm rot="10800000">
            <a:off x="2867346" y="4769192"/>
            <a:ext cx="967720" cy="0"/>
          </a:xfrm>
          <a:prstGeom prst="straightConnector1">
            <a:avLst/>
          </a:prstGeom>
          <a:noFill/>
          <a:ln w="76200" cap="flat" cmpd="sng">
            <a:solidFill>
              <a:srgbClr val="3366FF"/>
            </a:solidFill>
            <a:prstDash val="solid"/>
            <a:miter lim="800000"/>
            <a:headEnd type="none" w="sm" len="sm"/>
            <a:tailEnd type="none" w="sm" len="sm"/>
          </a:ln>
        </p:spPr>
      </p:cxnSp>
      <p:sp>
        <p:nvSpPr>
          <p:cNvPr id="221" name="Google Shape;221;p30"/>
          <p:cNvSpPr txBox="1"/>
          <p:nvPr/>
        </p:nvSpPr>
        <p:spPr>
          <a:xfrm>
            <a:off x="2867345" y="4769192"/>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22" name="Google Shape;222;p30"/>
          <p:cNvSpPr txBox="1"/>
          <p:nvPr/>
        </p:nvSpPr>
        <p:spPr>
          <a:xfrm>
            <a:off x="3552133" y="4769192"/>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23" name="Google Shape;223;p30"/>
          <p:cNvSpPr txBox="1"/>
          <p:nvPr/>
        </p:nvSpPr>
        <p:spPr>
          <a:xfrm>
            <a:off x="831623" y="5512739"/>
            <a:ext cx="6564354" cy="811019"/>
          </a:xfrm>
          <a:prstGeom prst="rect">
            <a:avLst/>
          </a:prstGeom>
          <a:noFill/>
          <a:ln>
            <a:noFill/>
          </a:ln>
        </p:spPr>
        <p:txBody>
          <a:bodyPr spcFirstLastPara="1" wrap="square" lIns="91425" tIns="91425" rIns="91425" bIns="91425" anchor="t" anchorCtr="0">
            <a:noAutofit/>
          </a:bodyPr>
          <a:lstStyle/>
          <a:p>
            <a:pPr marL="177800" marR="0" lvl="0" indent="0" algn="l" rtl="0">
              <a:lnSpc>
                <a:spcPct val="90000"/>
              </a:lnSpc>
              <a:spcBef>
                <a:spcPts val="0"/>
              </a:spcBef>
              <a:spcAft>
                <a:spcPts val="0"/>
              </a:spcAft>
              <a:buClr>
                <a:schemeClr val="dk1"/>
              </a:buClr>
              <a:buSzPts val="1800"/>
              <a:buFont typeface="Arial"/>
              <a:buNone/>
            </a:pPr>
            <a:r>
              <a:rPr lang="en-US" sz="1800" b="1" i="0" u="none" strike="noStrike" cap="none" dirty="0" smtClean="0">
                <a:solidFill>
                  <a:schemeClr val="dk1"/>
                </a:solidFill>
                <a:latin typeface="Arial"/>
                <a:ea typeface="Arial"/>
                <a:cs typeface="Arial"/>
                <a:sym typeface="Arial"/>
              </a:rPr>
              <a:t>May </a:t>
            </a:r>
            <a:r>
              <a:rPr lang="en-US" sz="1800" b="1" dirty="0">
                <a:solidFill>
                  <a:schemeClr val="dk1"/>
                </a:solidFill>
              </a:rPr>
              <a:t>b</a:t>
            </a:r>
            <a:r>
              <a:rPr lang="en-US" sz="1800" b="1" i="0" u="none" strike="noStrike" cap="none" dirty="0" smtClean="0">
                <a:solidFill>
                  <a:schemeClr val="dk1"/>
                </a:solidFill>
                <a:latin typeface="Arial"/>
                <a:ea typeface="Arial"/>
                <a:cs typeface="Arial"/>
                <a:sym typeface="Arial"/>
              </a:rPr>
              <a:t>e redundant </a:t>
            </a:r>
            <a:r>
              <a:rPr lang="en-US" sz="1800" b="1" i="0" u="none" strike="noStrike" cap="none" dirty="0">
                <a:solidFill>
                  <a:schemeClr val="dk1"/>
                </a:solidFill>
                <a:latin typeface="Arial"/>
                <a:ea typeface="Arial"/>
                <a:cs typeface="Arial"/>
                <a:sym typeface="Arial"/>
              </a:rPr>
              <a:t>to track relationships on both sides</a:t>
            </a:r>
            <a:endParaRPr dirty="0"/>
          </a:p>
          <a:p>
            <a:pPr marL="228600" marR="0" lvl="0" indent="-114300" algn="l" rtl="0">
              <a:lnSpc>
                <a:spcPct val="90000"/>
              </a:lnSpc>
              <a:spcBef>
                <a:spcPts val="100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 Both references would need to be updated for consistency </a:t>
            </a:r>
            <a:endParaRPr sz="1800" b="0" i="0" u="none" strike="noStrike" cap="none" dirty="0">
              <a:solidFill>
                <a:schemeClr val="dk1"/>
              </a:solidFill>
              <a:latin typeface="Arial"/>
              <a:ea typeface="Arial"/>
              <a:cs typeface="Arial"/>
              <a:sym typeface="Arial"/>
            </a:endParaRPr>
          </a:p>
        </p:txBody>
      </p:sp>
      <p:grpSp>
        <p:nvGrpSpPr>
          <p:cNvPr id="224" name="Google Shape;224;p30"/>
          <p:cNvGrpSpPr/>
          <p:nvPr/>
        </p:nvGrpSpPr>
        <p:grpSpPr>
          <a:xfrm>
            <a:off x="7395977" y="2464802"/>
            <a:ext cx="3324590" cy="2673722"/>
            <a:chOff x="6126372" y="1399363"/>
            <a:chExt cx="2188786" cy="1955556"/>
          </a:xfrm>
        </p:grpSpPr>
        <p:sp>
          <p:nvSpPr>
            <p:cNvPr id="225" name="Google Shape;225;p30"/>
            <p:cNvSpPr/>
            <p:nvPr/>
          </p:nvSpPr>
          <p:spPr>
            <a:xfrm>
              <a:off x="6126372" y="1399363"/>
              <a:ext cx="2188786" cy="1955556"/>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30"/>
            <p:cNvSpPr/>
            <p:nvPr/>
          </p:nvSpPr>
          <p:spPr>
            <a:xfrm>
              <a:off x="6292875" y="1578716"/>
              <a:ext cx="1861044" cy="1544579"/>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Contact</a:t>
              </a:r>
              <a:endParaRPr sz="2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twitter</a:t>
              </a:r>
              <a:endParaRPr sz="1800">
                <a:solidFill>
                  <a:schemeClr val="lt1"/>
                </a:solidFill>
                <a:latin typeface="Arial"/>
                <a:ea typeface="Arial"/>
                <a:cs typeface="Arial"/>
                <a:sym typeface="Arial"/>
              </a:endParaRPr>
            </a:p>
          </p:txBody>
        </p:sp>
        <p:sp>
          <p:nvSpPr>
            <p:cNvPr id="227" name="Google Shape;227;p30"/>
            <p:cNvSpPr/>
            <p:nvPr/>
          </p:nvSpPr>
          <p:spPr>
            <a:xfrm>
              <a:off x="6409925" y="2439451"/>
              <a:ext cx="1637864" cy="541708"/>
            </a:xfrm>
            <a:prstGeom prst="rect">
              <a:avLst/>
            </a:prstGeom>
            <a:solidFill>
              <a:srgbClr val="3366FF"/>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twitter</a:t>
              </a:r>
              <a:endParaRPr sz="2800">
                <a:solidFill>
                  <a:schemeClr val="lt1"/>
                </a:solidFill>
                <a:latin typeface="Arial"/>
                <a:ea typeface="Arial"/>
                <a:cs typeface="Arial"/>
                <a:sym typeface="Arial"/>
              </a:endParaRPr>
            </a:p>
          </p:txBody>
        </p:sp>
        <p:sp>
          <p:nvSpPr>
            <p:cNvPr id="228" name="Google Shape;228;p30"/>
            <p:cNvSpPr txBox="1"/>
            <p:nvPr/>
          </p:nvSpPr>
          <p:spPr>
            <a:xfrm>
              <a:off x="7777424" y="2426083"/>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5978239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17">
            <a:extLst>
              <a:ext uri="{FF2B5EF4-FFF2-40B4-BE49-F238E27FC236}">
                <a16:creationId xmlns:a16="http://schemas.microsoft.com/office/drawing/2014/main" xmlns="" id="{AA15E231-64BA-944B-A5CE-0AA283CEEC75}"/>
              </a:ext>
            </a:extLst>
          </p:cNvPr>
          <p:cNvSpPr txBox="1">
            <a:spLocks/>
          </p:cNvSpPr>
          <p:nvPr/>
        </p:nvSpPr>
        <p:spPr>
          <a:xfrm>
            <a:off x="687209" y="1841500"/>
            <a:ext cx="4910012" cy="34194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rgbClr val="052035"/>
                </a:solidFill>
                <a:latin typeface="+mn-lt"/>
                <a:ea typeface="+mn-ea"/>
                <a:cs typeface="+mn-cs"/>
              </a:defRPr>
            </a:lvl1pPr>
            <a:lvl2pPr marL="227013" indent="-227013" algn="l" defTabSz="914400" rtl="0" eaLnBrk="1" latinLnBrk="0" hangingPunct="1">
              <a:lnSpc>
                <a:spcPct val="100000"/>
              </a:lnSpc>
              <a:spcBef>
                <a:spcPts val="300"/>
              </a:spcBef>
              <a:buFont typeface="Arial" panose="020B0604020202020204" pitchFamily="34" charset="0"/>
              <a:buChar char="•"/>
              <a:defRPr sz="1600" kern="1200">
                <a:solidFill>
                  <a:srgbClr val="052035"/>
                </a:solidFill>
                <a:latin typeface="+mn-lt"/>
                <a:ea typeface="+mn-ea"/>
                <a:cs typeface="+mn-cs"/>
              </a:defRPr>
            </a:lvl2pPr>
            <a:lvl3pPr marL="458788" indent="-230188" algn="l" defTabSz="914400" rtl="0" eaLnBrk="1" latinLnBrk="0" hangingPunct="1">
              <a:lnSpc>
                <a:spcPct val="100000"/>
              </a:lnSpc>
              <a:spcBef>
                <a:spcPts val="500"/>
              </a:spcBef>
              <a:buFont typeface="Arial" panose="020B0604020202020204" pitchFamily="34" charset="0"/>
              <a:buChar char="•"/>
              <a:tabLst/>
              <a:defRPr sz="1600" kern="1200">
                <a:solidFill>
                  <a:srgbClr val="052035"/>
                </a:solidFill>
                <a:latin typeface="+mn-lt"/>
                <a:ea typeface="+mn-ea"/>
                <a:cs typeface="+mn-cs"/>
              </a:defRPr>
            </a:lvl3pPr>
            <a:lvl4pPr marL="687388" indent="-228600" algn="l" defTabSz="914400" rtl="0" eaLnBrk="1" latinLnBrk="0" hangingPunct="1">
              <a:lnSpc>
                <a:spcPct val="100000"/>
              </a:lnSpc>
              <a:spcBef>
                <a:spcPts val="500"/>
              </a:spcBef>
              <a:buFont typeface="Arial" panose="020B0604020202020204" pitchFamily="34" charset="0"/>
              <a:buChar char="•"/>
              <a:defRPr sz="1600" kern="1200">
                <a:solidFill>
                  <a:srgbClr val="052035"/>
                </a:solidFill>
                <a:latin typeface="+mn-lt"/>
                <a:ea typeface="+mn-ea"/>
                <a:cs typeface="+mn-cs"/>
              </a:defRPr>
            </a:lvl4pPr>
            <a:lvl5pPr marL="914400" indent="-227013" algn="l" defTabSz="914400" rtl="0" eaLnBrk="1" latinLnBrk="0" hangingPunct="1">
              <a:lnSpc>
                <a:spcPct val="100000"/>
              </a:lnSpc>
              <a:spcBef>
                <a:spcPts val="500"/>
              </a:spcBef>
              <a:buFont typeface="Arial" panose="020B0604020202020204" pitchFamily="34" charset="0"/>
              <a:buNone/>
              <a:defRPr sz="1400" kern="1200">
                <a:solidFill>
                  <a:srgbClr val="05203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t>A full design example for a given problem:</a:t>
            </a:r>
          </a:p>
          <a:p>
            <a:r>
              <a:rPr lang="en-US" sz="2800"/>
              <a:t>E-commerce site</a:t>
            </a:r>
          </a:p>
          <a:p>
            <a:r>
              <a:rPr lang="en-US" sz="2800"/>
              <a:t>Contents Management System</a:t>
            </a:r>
          </a:p>
          <a:p>
            <a:r>
              <a:rPr lang="en-US" sz="2800"/>
              <a:t>Social Networking</a:t>
            </a:r>
          </a:p>
          <a:p>
            <a:r>
              <a:rPr lang="en-US" sz="2800"/>
              <a:t>Single view</a:t>
            </a:r>
          </a:p>
          <a:p>
            <a:r>
              <a:rPr lang="mr-IN" sz="2800"/>
              <a:t>…</a:t>
            </a:r>
            <a:endParaRPr lang="en" sz="2800"/>
          </a:p>
        </p:txBody>
      </p:sp>
      <p:sp>
        <p:nvSpPr>
          <p:cNvPr id="6" name="Shape 315">
            <a:extLst>
              <a:ext uri="{FF2B5EF4-FFF2-40B4-BE49-F238E27FC236}">
                <a16:creationId xmlns:a16="http://schemas.microsoft.com/office/drawing/2014/main" xmlns="" id="{7EADF13E-5101-4244-9797-1DAF6010FC8D}"/>
              </a:ext>
            </a:extLst>
          </p:cNvPr>
          <p:cNvSpPr txBox="1">
            <a:spLocks noGrp="1"/>
          </p:cNvSpPr>
          <p:nvPr>
            <p:ph type="title"/>
          </p:nvPr>
        </p:nvSpPr>
        <p:spPr>
          <a:xfrm>
            <a:off x="687209" y="630855"/>
            <a:ext cx="10874717" cy="814488"/>
          </a:xfrm>
        </p:spPr>
        <p:txBody>
          <a:bodyPr/>
          <a:lstStyle/>
          <a:p>
            <a:r>
              <a:rPr lang="en-US">
                <a:sym typeface="Arial"/>
              </a:rPr>
              <a:t>References for complete Solutions</a:t>
            </a:r>
            <a:endParaRPr lang="en">
              <a:sym typeface="Arial"/>
            </a:endParaRPr>
          </a:p>
        </p:txBody>
      </p:sp>
      <p:pic>
        <p:nvPicPr>
          <p:cNvPr id="7" name="Content Placeholder 5">
            <a:extLst>
              <a:ext uri="{FF2B5EF4-FFF2-40B4-BE49-F238E27FC236}">
                <a16:creationId xmlns:a16="http://schemas.microsoft.com/office/drawing/2014/main" xmlns="" id="{F7470955-0817-BC40-9B19-C987B7B7B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4867" y="1841500"/>
            <a:ext cx="2350327" cy="3095496"/>
          </a:xfrm>
          <a:prstGeom prst="rect">
            <a:avLst/>
          </a:prstGeom>
        </p:spPr>
      </p:pic>
      <p:pic>
        <p:nvPicPr>
          <p:cNvPr id="8" name="Picture 7">
            <a:extLst>
              <a:ext uri="{FF2B5EF4-FFF2-40B4-BE49-F238E27FC236}">
                <a16:creationId xmlns:a16="http://schemas.microsoft.com/office/drawing/2014/main" xmlns="" id="{60F33960-A5C0-9244-B9DB-EDF6B7A48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2" y="1842152"/>
            <a:ext cx="2513013" cy="3094844"/>
          </a:xfrm>
          <a:prstGeom prst="rect">
            <a:avLst/>
          </a:prstGeom>
        </p:spPr>
      </p:pic>
    </p:spTree>
    <p:extLst>
      <p:ext uri="{BB962C8B-B14F-4D97-AF65-F5344CB8AC3E}">
        <p14:creationId xmlns:p14="http://schemas.microsoft.com/office/powerpoint/2010/main" val="3062462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F2FB66-3E16-4A45-BC88-6C3C592BC842}"/>
              </a:ext>
            </a:extLst>
          </p:cNvPr>
          <p:cNvSpPr>
            <a:spLocks noGrp="1"/>
          </p:cNvSpPr>
          <p:nvPr>
            <p:ph type="ctrTitle"/>
          </p:nvPr>
        </p:nvSpPr>
        <p:spPr/>
        <p:txBody>
          <a:bodyPr/>
          <a:lstStyle/>
          <a:p>
            <a:r>
              <a:rPr lang="en-US" sz="4800" dirty="0" smtClean="0"/>
              <a:t>Part 4: Time-Series Data Modelling</a:t>
            </a:r>
            <a:endParaRPr lang="en-US" sz="4800" dirty="0"/>
          </a:p>
        </p:txBody>
      </p:sp>
    </p:spTree>
    <p:extLst>
      <p:ext uri="{BB962C8B-B14F-4D97-AF65-F5344CB8AC3E}">
        <p14:creationId xmlns:p14="http://schemas.microsoft.com/office/powerpoint/2010/main" val="1719980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Series</a:t>
            </a:r>
            <a:endParaRPr lang="en-US" dirty="0"/>
          </a:p>
        </p:txBody>
      </p:sp>
      <p:sp>
        <p:nvSpPr>
          <p:cNvPr id="3" name="Text Placeholder 2"/>
          <p:cNvSpPr>
            <a:spLocks noGrp="1"/>
          </p:cNvSpPr>
          <p:nvPr>
            <p:ph type="body" sz="quarter" idx="12"/>
          </p:nvPr>
        </p:nvSpPr>
        <p:spPr>
          <a:xfrm>
            <a:off x="2152650" y="1503681"/>
            <a:ext cx="7899400" cy="2456141"/>
          </a:xfrm>
        </p:spPr>
        <p:txBody>
          <a:bodyPr/>
          <a:lstStyle/>
          <a:p>
            <a:r>
              <a:rPr lang="en-US" dirty="0"/>
              <a:t>A </a:t>
            </a:r>
            <a:r>
              <a:rPr lang="en-US" b="1" dirty="0"/>
              <a:t>time series</a:t>
            </a:r>
            <a:r>
              <a:rPr lang="en-US" dirty="0"/>
              <a:t> is a sequence of data points, measured typically at successive points in time spaced at uniform time </a:t>
            </a:r>
            <a:r>
              <a:rPr lang="en-US" dirty="0" smtClean="0"/>
              <a:t>intervals</a:t>
            </a:r>
            <a:r>
              <a:rPr lang="en-US" dirty="0"/>
              <a:t> </a:t>
            </a:r>
            <a:r>
              <a:rPr lang="en-US" dirty="0" smtClean="0"/>
              <a:t>(Wikipedia)</a:t>
            </a:r>
          </a:p>
          <a:p>
            <a:r>
              <a:rPr lang="en-US" dirty="0"/>
              <a:t>e</a:t>
            </a:r>
            <a:r>
              <a:rPr lang="en-US" dirty="0" smtClean="0"/>
              <a:t>.g. </a:t>
            </a:r>
            <a:r>
              <a:rPr lang="en-US" b="1" dirty="0" err="1" smtClean="0"/>
              <a:t>IoT</a:t>
            </a:r>
            <a:r>
              <a:rPr lang="en-US" b="1" dirty="0" smtClean="0"/>
              <a:t> sensor data, system monitoring data, financial tick data</a:t>
            </a:r>
            <a:endParaRPr lang="en-US" b="1" dirty="0"/>
          </a:p>
        </p:txBody>
      </p:sp>
      <p:grpSp>
        <p:nvGrpSpPr>
          <p:cNvPr id="30" name="Group 29"/>
          <p:cNvGrpSpPr/>
          <p:nvPr/>
        </p:nvGrpSpPr>
        <p:grpSpPr>
          <a:xfrm>
            <a:off x="2102950" y="4494152"/>
            <a:ext cx="7715712" cy="819922"/>
            <a:chOff x="313666" y="4144487"/>
            <a:chExt cx="7715712" cy="819922"/>
          </a:xfrm>
        </p:grpSpPr>
        <p:cxnSp>
          <p:nvCxnSpPr>
            <p:cNvPr id="5" name="Straight Arrow Connector 4"/>
            <p:cNvCxnSpPr/>
            <p:nvPr/>
          </p:nvCxnSpPr>
          <p:spPr>
            <a:xfrm flipV="1">
              <a:off x="764703" y="4533311"/>
              <a:ext cx="7264675" cy="54619"/>
            </a:xfrm>
            <a:prstGeom prst="straightConnector1">
              <a:avLst/>
            </a:prstGeom>
            <a:ln w="31750">
              <a:solidFill>
                <a:srgbClr val="3366FF"/>
              </a:solidFill>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996845" y="449212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494999" y="449212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993153" y="449212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491307" y="449212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2989461" y="449212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487615" y="449212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3985769" y="449212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483923" y="449212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982077" y="4478465"/>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480231" y="446481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978385" y="446481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6476539" y="446481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974697" y="4464810"/>
              <a:ext cx="0" cy="150199"/>
            </a:xfrm>
            <a:prstGeom prst="line">
              <a:avLst/>
            </a:prstGeom>
            <a:ln w="31750">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41610" y="4656632"/>
              <a:ext cx="284052" cy="307777"/>
            </a:xfrm>
            <a:prstGeom prst="rect">
              <a:avLst/>
            </a:prstGeom>
            <a:noFill/>
          </p:spPr>
          <p:txBody>
            <a:bodyPr wrap="none" rtlCol="0">
              <a:spAutoFit/>
            </a:bodyPr>
            <a:lstStyle/>
            <a:p>
              <a:r>
                <a:rPr lang="en-US" dirty="0"/>
                <a:t>0</a:t>
              </a:r>
            </a:p>
          </p:txBody>
        </p:sp>
        <p:sp>
          <p:nvSpPr>
            <p:cNvPr id="23" name="TextBox 22"/>
            <p:cNvSpPr txBox="1"/>
            <p:nvPr/>
          </p:nvSpPr>
          <p:spPr>
            <a:xfrm>
              <a:off x="1837918" y="4656632"/>
              <a:ext cx="284052" cy="307777"/>
            </a:xfrm>
            <a:prstGeom prst="rect">
              <a:avLst/>
            </a:prstGeom>
            <a:noFill/>
          </p:spPr>
          <p:txBody>
            <a:bodyPr wrap="none" rtlCol="0">
              <a:spAutoFit/>
            </a:bodyPr>
            <a:lstStyle/>
            <a:p>
              <a:r>
                <a:rPr lang="en-US" dirty="0"/>
                <a:t>2</a:t>
              </a:r>
            </a:p>
          </p:txBody>
        </p:sp>
        <p:sp>
          <p:nvSpPr>
            <p:cNvPr id="24" name="TextBox 23"/>
            <p:cNvSpPr txBox="1"/>
            <p:nvPr/>
          </p:nvSpPr>
          <p:spPr>
            <a:xfrm>
              <a:off x="2834226" y="4656632"/>
              <a:ext cx="284052" cy="307777"/>
            </a:xfrm>
            <a:prstGeom prst="rect">
              <a:avLst/>
            </a:prstGeom>
            <a:noFill/>
          </p:spPr>
          <p:txBody>
            <a:bodyPr wrap="none" rtlCol="0">
              <a:spAutoFit/>
            </a:bodyPr>
            <a:lstStyle/>
            <a:p>
              <a:r>
                <a:rPr lang="en-US" dirty="0"/>
                <a:t>4</a:t>
              </a:r>
            </a:p>
          </p:txBody>
        </p:sp>
        <p:sp>
          <p:nvSpPr>
            <p:cNvPr id="25" name="TextBox 24"/>
            <p:cNvSpPr txBox="1"/>
            <p:nvPr/>
          </p:nvSpPr>
          <p:spPr>
            <a:xfrm>
              <a:off x="3830534" y="4656632"/>
              <a:ext cx="284052" cy="307777"/>
            </a:xfrm>
            <a:prstGeom prst="rect">
              <a:avLst/>
            </a:prstGeom>
            <a:noFill/>
          </p:spPr>
          <p:txBody>
            <a:bodyPr wrap="none" rtlCol="0">
              <a:spAutoFit/>
            </a:bodyPr>
            <a:lstStyle/>
            <a:p>
              <a:r>
                <a:rPr lang="en-US" dirty="0"/>
                <a:t>6</a:t>
              </a:r>
            </a:p>
          </p:txBody>
        </p:sp>
        <p:sp>
          <p:nvSpPr>
            <p:cNvPr id="26" name="TextBox 25"/>
            <p:cNvSpPr txBox="1"/>
            <p:nvPr/>
          </p:nvSpPr>
          <p:spPr>
            <a:xfrm>
              <a:off x="4826842" y="4656632"/>
              <a:ext cx="284052" cy="307777"/>
            </a:xfrm>
            <a:prstGeom prst="rect">
              <a:avLst/>
            </a:prstGeom>
            <a:noFill/>
          </p:spPr>
          <p:txBody>
            <a:bodyPr wrap="none" rtlCol="0">
              <a:spAutoFit/>
            </a:bodyPr>
            <a:lstStyle/>
            <a:p>
              <a:r>
                <a:rPr lang="en-US" dirty="0"/>
                <a:t>8</a:t>
              </a:r>
            </a:p>
          </p:txBody>
        </p:sp>
        <p:sp>
          <p:nvSpPr>
            <p:cNvPr id="27" name="TextBox 26"/>
            <p:cNvSpPr txBox="1"/>
            <p:nvPr/>
          </p:nvSpPr>
          <p:spPr>
            <a:xfrm>
              <a:off x="5823150" y="4656632"/>
              <a:ext cx="383438" cy="307777"/>
            </a:xfrm>
            <a:prstGeom prst="rect">
              <a:avLst/>
            </a:prstGeom>
            <a:noFill/>
          </p:spPr>
          <p:txBody>
            <a:bodyPr wrap="none" rtlCol="0">
              <a:spAutoFit/>
            </a:bodyPr>
            <a:lstStyle/>
            <a:p>
              <a:r>
                <a:rPr lang="en-US" dirty="0"/>
                <a:t>10</a:t>
              </a:r>
            </a:p>
          </p:txBody>
        </p:sp>
        <p:sp>
          <p:nvSpPr>
            <p:cNvPr id="28" name="TextBox 27"/>
            <p:cNvSpPr txBox="1"/>
            <p:nvPr/>
          </p:nvSpPr>
          <p:spPr>
            <a:xfrm>
              <a:off x="6756561" y="4656632"/>
              <a:ext cx="383438" cy="307777"/>
            </a:xfrm>
            <a:prstGeom prst="rect">
              <a:avLst/>
            </a:prstGeom>
            <a:noFill/>
          </p:spPr>
          <p:txBody>
            <a:bodyPr wrap="none" rtlCol="0">
              <a:spAutoFit/>
            </a:bodyPr>
            <a:lstStyle/>
            <a:p>
              <a:r>
                <a:rPr lang="en-US" dirty="0"/>
                <a:t>12</a:t>
              </a:r>
            </a:p>
          </p:txBody>
        </p:sp>
        <p:sp>
          <p:nvSpPr>
            <p:cNvPr id="29" name="TextBox 28"/>
            <p:cNvSpPr txBox="1"/>
            <p:nvPr/>
          </p:nvSpPr>
          <p:spPr>
            <a:xfrm>
              <a:off x="313666" y="4144487"/>
              <a:ext cx="522900" cy="307777"/>
            </a:xfrm>
            <a:prstGeom prst="rect">
              <a:avLst/>
            </a:prstGeom>
            <a:noFill/>
          </p:spPr>
          <p:txBody>
            <a:bodyPr wrap="none" rtlCol="0">
              <a:spAutoFit/>
            </a:bodyPr>
            <a:lstStyle/>
            <a:p>
              <a:r>
                <a:rPr lang="en-US" dirty="0"/>
                <a:t>time</a:t>
              </a:r>
            </a:p>
          </p:txBody>
        </p:sp>
      </p:grpSp>
    </p:spTree>
    <p:extLst>
      <p:ext uri="{BB962C8B-B14F-4D97-AF65-F5344CB8AC3E}">
        <p14:creationId xmlns:p14="http://schemas.microsoft.com/office/powerpoint/2010/main" val="28610588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Time Series Schema Design Goal</a:t>
            </a:r>
            <a:endParaRPr lang="en-GB" dirty="0"/>
          </a:p>
        </p:txBody>
      </p:sp>
      <p:sp>
        <p:nvSpPr>
          <p:cNvPr id="3" name="Text Placeholder 2"/>
          <p:cNvSpPr>
            <a:spLocks noGrp="1"/>
          </p:cNvSpPr>
          <p:nvPr>
            <p:ph type="body" idx="1"/>
          </p:nvPr>
        </p:nvSpPr>
        <p:spPr/>
        <p:txBody>
          <a:bodyPr/>
          <a:lstStyle/>
          <a:p>
            <a:r>
              <a:rPr lang="en-US" dirty="0"/>
              <a:t>Store Event Data</a:t>
            </a:r>
          </a:p>
          <a:p>
            <a:r>
              <a:rPr lang="en-US" dirty="0"/>
              <a:t>Support Analytical Queries</a:t>
            </a:r>
          </a:p>
          <a:p>
            <a:r>
              <a:rPr lang="en-US" dirty="0"/>
              <a:t>Find best compromise of:</a:t>
            </a:r>
          </a:p>
          <a:p>
            <a:pPr lvl="1"/>
            <a:r>
              <a:rPr lang="en-US" sz="2400" dirty="0"/>
              <a:t>Memory </a:t>
            </a:r>
            <a:r>
              <a:rPr lang="en-US" sz="2400" dirty="0" smtClean="0"/>
              <a:t>utilization (especially for indexes)</a:t>
            </a:r>
            <a:endParaRPr lang="en-US" sz="2400" dirty="0"/>
          </a:p>
          <a:p>
            <a:pPr lvl="1"/>
            <a:r>
              <a:rPr lang="en-US" sz="2400" dirty="0"/>
              <a:t>Write </a:t>
            </a:r>
            <a:r>
              <a:rPr lang="en-US" sz="2400" dirty="0" smtClean="0"/>
              <a:t>performance</a:t>
            </a:r>
          </a:p>
          <a:p>
            <a:pPr lvl="1"/>
            <a:r>
              <a:rPr lang="en-US" sz="2400" dirty="0" smtClean="0"/>
              <a:t>Amount of storage</a:t>
            </a:r>
            <a:endParaRPr lang="en-US" sz="2400" dirty="0"/>
          </a:p>
          <a:p>
            <a:pPr lvl="1"/>
            <a:r>
              <a:rPr lang="en-US" sz="2400" dirty="0"/>
              <a:t>Read/Analytical Query Performance</a:t>
            </a:r>
          </a:p>
          <a:p>
            <a:pPr lvl="1"/>
            <a:endParaRPr lang="en-US" dirty="0"/>
          </a:p>
          <a:p>
            <a:r>
              <a:rPr lang="en-US" dirty="0"/>
              <a:t>Accomplish with realistic amount of hardware</a:t>
            </a:r>
          </a:p>
          <a:p>
            <a:endParaRPr lang="en-GB" dirty="0"/>
          </a:p>
        </p:txBody>
      </p:sp>
    </p:spTree>
    <p:extLst>
      <p:ext uri="{BB962C8B-B14F-4D97-AF65-F5344CB8AC3E}">
        <p14:creationId xmlns:p14="http://schemas.microsoft.com/office/powerpoint/2010/main" val="1450769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Designing For </a:t>
            </a:r>
            <a:r>
              <a:rPr lang="en-US" dirty="0" smtClean="0"/>
              <a:t>Reading, Writing, … </a:t>
            </a:r>
            <a:endParaRPr lang="en-US" dirty="0"/>
          </a:p>
        </p:txBody>
      </p:sp>
      <p:sp>
        <p:nvSpPr>
          <p:cNvPr id="4" name="Text Placeholder 3"/>
          <p:cNvSpPr>
            <a:spLocks noGrp="1"/>
          </p:cNvSpPr>
          <p:nvPr>
            <p:ph type="body" idx="1"/>
          </p:nvPr>
        </p:nvSpPr>
        <p:spPr/>
        <p:txBody>
          <a:bodyPr/>
          <a:lstStyle/>
          <a:p>
            <a:r>
              <a:rPr lang="en-US" dirty="0"/>
              <a:t>Document per event</a:t>
            </a:r>
          </a:p>
          <a:p>
            <a:r>
              <a:rPr lang="en-US" dirty="0"/>
              <a:t>Document per minute (average)</a:t>
            </a:r>
          </a:p>
          <a:p>
            <a:r>
              <a:rPr lang="en-US" dirty="0"/>
              <a:t>Document per minute (second)</a:t>
            </a:r>
          </a:p>
          <a:p>
            <a:r>
              <a:rPr lang="en-US" dirty="0"/>
              <a:t>Document per hour</a:t>
            </a:r>
          </a:p>
          <a:p>
            <a:endParaRPr lang="en-US" dirty="0"/>
          </a:p>
          <a:p>
            <a:endParaRPr lang="en-US" dirty="0"/>
          </a:p>
        </p:txBody>
      </p:sp>
    </p:spTree>
    <p:extLst>
      <p:ext uri="{BB962C8B-B14F-4D97-AF65-F5344CB8AC3E}">
        <p14:creationId xmlns:p14="http://schemas.microsoft.com/office/powerpoint/2010/main" val="2122970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 Per Event</a:t>
            </a:r>
          </a:p>
        </p:txBody>
      </p:sp>
      <p:sp>
        <p:nvSpPr>
          <p:cNvPr id="3" name="Content Placeholder 2"/>
          <p:cNvSpPr>
            <a:spLocks noGrp="1"/>
          </p:cNvSpPr>
          <p:nvPr>
            <p:ph type="body" idx="1"/>
          </p:nvPr>
        </p:nvSpPr>
        <p:spPr>
          <a:xfrm>
            <a:off x="1267096" y="1825625"/>
            <a:ext cx="10086703" cy="4351338"/>
          </a:xfrm>
        </p:spPr>
        <p:txBody>
          <a:bodyPr/>
          <a:lstStyle/>
          <a:p>
            <a:pPr marL="0" indent="0">
              <a:lnSpc>
                <a:spcPct val="70000"/>
              </a:lnSpc>
              <a:buNone/>
            </a:pPr>
            <a:r>
              <a:rPr lang="en-US" sz="2000" dirty="0">
                <a:latin typeface="Consolas" panose="020B0609020204030204" pitchFamily="49" charset="0"/>
                <a:cs typeface="Consolas"/>
              </a:rPr>
              <a:t>{</a:t>
            </a:r>
          </a:p>
          <a:p>
            <a:pPr marL="0" indent="0">
              <a:lnSpc>
                <a:spcPct val="70000"/>
              </a:lnSpc>
              <a:buNone/>
            </a:pPr>
            <a:r>
              <a:rPr lang="en-US" sz="2000" dirty="0">
                <a:latin typeface="Consolas" panose="020B0609020204030204" pitchFamily="49" charset="0"/>
                <a:cs typeface="Consolas"/>
              </a:rPr>
              <a:t>  </a:t>
            </a:r>
            <a:r>
              <a:rPr lang="en-US" sz="2000" dirty="0" err="1">
                <a:latin typeface="Consolas" panose="020B0609020204030204" pitchFamily="49" charset="0"/>
                <a:cs typeface="Consolas"/>
              </a:rPr>
              <a:t>segId</a:t>
            </a:r>
            <a:r>
              <a:rPr lang="en-US" sz="2000" dirty="0">
                <a:latin typeface="Consolas" panose="020B0609020204030204" pitchFamily="49" charset="0"/>
                <a:cs typeface="Consolas"/>
              </a:rPr>
              <a:t>: “I80_mile23”,</a:t>
            </a:r>
          </a:p>
          <a:p>
            <a:pPr marL="0" indent="0">
              <a:lnSpc>
                <a:spcPct val="70000"/>
              </a:lnSpc>
              <a:buNone/>
            </a:pPr>
            <a:r>
              <a:rPr lang="en-US" sz="2000" dirty="0">
                <a:latin typeface="Consolas" panose="020B0609020204030204" pitchFamily="49" charset="0"/>
                <a:cs typeface="Consolas"/>
              </a:rPr>
              <a:t>  speed: 63,</a:t>
            </a:r>
          </a:p>
          <a:p>
            <a:pPr marL="0" indent="0">
              <a:lnSpc>
                <a:spcPct val="70000"/>
              </a:lnSpc>
              <a:buNone/>
            </a:pPr>
            <a:r>
              <a:rPr lang="en-US" sz="2000" dirty="0">
                <a:latin typeface="Consolas" panose="020B0609020204030204" pitchFamily="49" charset="0"/>
                <a:cs typeface="Consolas"/>
              </a:rPr>
              <a:t>  </a:t>
            </a:r>
            <a:r>
              <a:rPr lang="en-US" sz="2000" dirty="0" err="1">
                <a:latin typeface="Consolas" panose="020B0609020204030204" pitchFamily="49" charset="0"/>
                <a:cs typeface="Consolas"/>
              </a:rPr>
              <a:t>ts</a:t>
            </a:r>
            <a:r>
              <a:rPr lang="en-US" sz="2000" dirty="0">
                <a:latin typeface="Consolas" panose="020B0609020204030204" pitchFamily="49" charset="0"/>
                <a:cs typeface="Consolas"/>
              </a:rPr>
              <a:t>: </a:t>
            </a:r>
            <a:r>
              <a:rPr lang="en-US" sz="2000" dirty="0" err="1">
                <a:latin typeface="Consolas" panose="020B0609020204030204" pitchFamily="49" charset="0"/>
                <a:cs typeface="Consolas"/>
              </a:rPr>
              <a:t>ISODate</a:t>
            </a:r>
            <a:r>
              <a:rPr lang="en-US" sz="2000" dirty="0">
                <a:latin typeface="Consolas" panose="020B0609020204030204" pitchFamily="49" charset="0"/>
                <a:cs typeface="Consolas"/>
              </a:rPr>
              <a:t>("2013-10-16T22:07:38.000-0500")</a:t>
            </a:r>
          </a:p>
          <a:p>
            <a:pPr marL="0" indent="0">
              <a:lnSpc>
                <a:spcPct val="70000"/>
              </a:lnSpc>
              <a:buNone/>
            </a:pPr>
            <a:r>
              <a:rPr lang="en-US" sz="2000" dirty="0">
                <a:latin typeface="Consolas" panose="020B0609020204030204" pitchFamily="49" charset="0"/>
                <a:cs typeface="Consolas"/>
              </a:rPr>
              <a:t>}</a:t>
            </a:r>
          </a:p>
          <a:p>
            <a:pPr marL="0" indent="0">
              <a:lnSpc>
                <a:spcPct val="70000"/>
              </a:lnSpc>
              <a:buNone/>
            </a:pPr>
            <a:r>
              <a:rPr lang="en-US" sz="2000" dirty="0">
                <a:latin typeface="+mn-lt"/>
                <a:cs typeface="Consolas"/>
              </a:rPr>
              <a:t>    </a:t>
            </a:r>
          </a:p>
        </p:txBody>
      </p:sp>
      <p:sp>
        <p:nvSpPr>
          <p:cNvPr id="4" name="Content Placeholder 2"/>
          <p:cNvSpPr txBox="1">
            <a:spLocks/>
          </p:cNvSpPr>
          <p:nvPr/>
        </p:nvSpPr>
        <p:spPr bwMode="auto">
          <a:xfrm>
            <a:off x="1267096" y="3195810"/>
            <a:ext cx="8943704" cy="2944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1275"/>
              </a:spcBef>
              <a:spcAft>
                <a:spcPct val="0"/>
              </a:spcAft>
              <a:buFont typeface="Arial" charset="0"/>
              <a:buChar char="•"/>
              <a:defRPr sz="2800" kern="1200">
                <a:solidFill>
                  <a:srgbClr val="595959"/>
                </a:solidFill>
                <a:latin typeface="Calibri"/>
                <a:ea typeface="MS PGothic" pitchFamily="34" charset="-128"/>
                <a:cs typeface="Calibri"/>
              </a:defRPr>
            </a:lvl1pPr>
            <a:lvl2pPr marL="742950" indent="-285750" algn="l" defTabSz="457200" rtl="0" eaLnBrk="1" fontAlgn="base" hangingPunct="1">
              <a:lnSpc>
                <a:spcPts val="2775"/>
              </a:lnSpc>
              <a:spcBef>
                <a:spcPts val="600"/>
              </a:spcBef>
              <a:spcAft>
                <a:spcPct val="0"/>
              </a:spcAft>
              <a:buFont typeface="Arial" charset="0"/>
              <a:buChar char="–"/>
              <a:defRPr sz="2400" kern="1200">
                <a:solidFill>
                  <a:srgbClr val="595959"/>
                </a:solidFill>
                <a:latin typeface="Calibri"/>
                <a:ea typeface="MS PGothic" pitchFamily="34" charset="-128"/>
                <a:cs typeface="Calibri"/>
              </a:defRPr>
            </a:lvl2pPr>
            <a:lvl3pPr marL="11430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1"/>
              </a:buClr>
            </a:pPr>
            <a:endParaRPr lang="en-US" sz="2000" dirty="0">
              <a:latin typeface="+mn-lt"/>
            </a:endParaRPr>
          </a:p>
          <a:p>
            <a:pPr>
              <a:buClr>
                <a:schemeClr val="accent1"/>
              </a:buClr>
            </a:pPr>
            <a:endParaRPr lang="en-US" sz="2000" dirty="0">
              <a:latin typeface="+mn-lt"/>
            </a:endParaRPr>
          </a:p>
          <a:p>
            <a:pPr>
              <a:buClr>
                <a:schemeClr val="accent1"/>
              </a:buClr>
            </a:pPr>
            <a:r>
              <a:rPr lang="en-US" sz="2000" dirty="0">
                <a:latin typeface="+mn-lt"/>
              </a:rPr>
              <a:t>Relational-centric approach</a:t>
            </a:r>
          </a:p>
          <a:p>
            <a:pPr>
              <a:buClr>
                <a:schemeClr val="accent1"/>
              </a:buClr>
            </a:pPr>
            <a:r>
              <a:rPr lang="en-US" sz="2000" dirty="0">
                <a:latin typeface="+mn-lt"/>
              </a:rPr>
              <a:t>Insert-driven workload</a:t>
            </a:r>
          </a:p>
          <a:p>
            <a:pPr>
              <a:buClr>
                <a:schemeClr val="accent1"/>
              </a:buClr>
            </a:pPr>
            <a:endParaRPr lang="en-US" sz="2000" dirty="0">
              <a:latin typeface="+mn-lt"/>
            </a:endParaRPr>
          </a:p>
        </p:txBody>
      </p:sp>
    </p:spTree>
    <p:extLst>
      <p:ext uri="{BB962C8B-B14F-4D97-AF65-F5344CB8AC3E}">
        <p14:creationId xmlns:p14="http://schemas.microsoft.com/office/powerpoint/2010/main" val="7308658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 Per Minute (Average)</a:t>
            </a:r>
          </a:p>
        </p:txBody>
      </p:sp>
      <p:sp>
        <p:nvSpPr>
          <p:cNvPr id="3" name="Content Placeholder 2"/>
          <p:cNvSpPr>
            <a:spLocks noGrp="1"/>
          </p:cNvSpPr>
          <p:nvPr>
            <p:ph type="body" idx="1"/>
          </p:nvPr>
        </p:nvSpPr>
        <p:spPr>
          <a:xfrm>
            <a:off x="1397726" y="1825625"/>
            <a:ext cx="9956074" cy="4351338"/>
          </a:xfrm>
        </p:spPr>
        <p:txBody>
          <a:bodyPr/>
          <a:lstStyle/>
          <a:p>
            <a:pPr marL="0" indent="0">
              <a:lnSpc>
                <a:spcPct val="70000"/>
              </a:lnSpc>
              <a:buNone/>
            </a:pPr>
            <a:r>
              <a:rPr lang="en-US" sz="2000" dirty="0">
                <a:latin typeface="Consolas"/>
                <a:cs typeface="Consolas"/>
              </a:rPr>
              <a:t>{</a:t>
            </a:r>
          </a:p>
          <a:p>
            <a:pPr marL="0" indent="0">
              <a:lnSpc>
                <a:spcPct val="70000"/>
              </a:lnSpc>
              <a:buNone/>
            </a:pPr>
            <a:r>
              <a:rPr lang="en-US" sz="2000" dirty="0">
                <a:latin typeface="Consolas"/>
                <a:cs typeface="Consolas"/>
              </a:rPr>
              <a:t>  </a:t>
            </a:r>
            <a:r>
              <a:rPr lang="en-US" sz="2000" dirty="0" err="1">
                <a:latin typeface="Consolas"/>
                <a:cs typeface="Consolas"/>
              </a:rPr>
              <a:t>segId</a:t>
            </a:r>
            <a:r>
              <a:rPr lang="en-US" sz="2000" dirty="0">
                <a:latin typeface="Consolas"/>
                <a:cs typeface="Consolas"/>
              </a:rPr>
              <a:t>: “I80_mile23”,</a:t>
            </a:r>
          </a:p>
          <a:p>
            <a:pPr marL="0" indent="0">
              <a:lnSpc>
                <a:spcPct val="70000"/>
              </a:lnSpc>
              <a:buNone/>
            </a:pPr>
            <a:r>
              <a:rPr lang="en-US" sz="2000" dirty="0">
                <a:latin typeface="Consolas"/>
                <a:cs typeface="Consolas"/>
              </a:rPr>
              <a:t>  </a:t>
            </a:r>
            <a:r>
              <a:rPr lang="en-US" sz="2000" dirty="0" err="1">
                <a:latin typeface="Consolas"/>
                <a:cs typeface="Consolas"/>
              </a:rPr>
              <a:t>speed_num</a:t>
            </a:r>
            <a:r>
              <a:rPr lang="en-US" sz="2000" dirty="0">
                <a:latin typeface="Consolas"/>
                <a:cs typeface="Consolas"/>
              </a:rPr>
              <a:t>: 18,</a:t>
            </a:r>
          </a:p>
          <a:p>
            <a:pPr marL="0" indent="0">
              <a:lnSpc>
                <a:spcPct val="70000"/>
              </a:lnSpc>
              <a:buNone/>
            </a:pPr>
            <a:r>
              <a:rPr lang="en-US" sz="2000" dirty="0">
                <a:latin typeface="Consolas"/>
                <a:cs typeface="Consolas"/>
              </a:rPr>
              <a:t>  </a:t>
            </a:r>
            <a:r>
              <a:rPr lang="en-US" sz="2000" dirty="0" err="1">
                <a:latin typeface="Consolas"/>
                <a:cs typeface="Consolas"/>
              </a:rPr>
              <a:t>speed_sum</a:t>
            </a:r>
            <a:r>
              <a:rPr lang="en-US" sz="2000" dirty="0">
                <a:latin typeface="Consolas"/>
                <a:cs typeface="Consolas"/>
              </a:rPr>
              <a:t>: 1134,</a:t>
            </a:r>
          </a:p>
          <a:p>
            <a:pPr marL="0" indent="0">
              <a:lnSpc>
                <a:spcPct val="70000"/>
              </a:lnSpc>
              <a:buNone/>
            </a:pPr>
            <a:r>
              <a:rPr lang="en-US" sz="2000" dirty="0">
                <a:latin typeface="Consolas"/>
                <a:cs typeface="Consolas"/>
              </a:rPr>
              <a:t>  </a:t>
            </a:r>
            <a:r>
              <a:rPr lang="en-US" sz="2000" dirty="0" err="1">
                <a:latin typeface="Consolas"/>
                <a:cs typeface="Consolas"/>
              </a:rPr>
              <a:t>ts</a:t>
            </a:r>
            <a:r>
              <a:rPr lang="en-US" sz="2000" dirty="0">
                <a:latin typeface="Consolas"/>
                <a:cs typeface="Consolas"/>
              </a:rPr>
              <a:t>: </a:t>
            </a:r>
            <a:r>
              <a:rPr lang="en-US" sz="2000" dirty="0" err="1">
                <a:latin typeface="Consolas"/>
                <a:cs typeface="Consolas"/>
              </a:rPr>
              <a:t>ISODate</a:t>
            </a:r>
            <a:r>
              <a:rPr lang="en-US" sz="2000" dirty="0">
                <a:latin typeface="Consolas"/>
                <a:cs typeface="Consolas"/>
              </a:rPr>
              <a:t>("2013-10-16T22:07:00.000-0500")</a:t>
            </a:r>
          </a:p>
          <a:p>
            <a:pPr marL="0" indent="0">
              <a:lnSpc>
                <a:spcPct val="70000"/>
              </a:lnSpc>
              <a:buNone/>
            </a:pPr>
            <a:r>
              <a:rPr lang="en-US" sz="2000" dirty="0">
                <a:latin typeface="Consolas"/>
                <a:cs typeface="Consolas"/>
              </a:rPr>
              <a:t>}</a:t>
            </a:r>
          </a:p>
          <a:p>
            <a:pPr marL="0" indent="0">
              <a:lnSpc>
                <a:spcPct val="70000"/>
              </a:lnSpc>
              <a:buNone/>
            </a:pPr>
            <a:r>
              <a:rPr lang="en-US" sz="2000" dirty="0">
                <a:latin typeface="Consolas"/>
                <a:cs typeface="Consolas"/>
              </a:rPr>
              <a:t>    </a:t>
            </a:r>
          </a:p>
        </p:txBody>
      </p:sp>
      <p:sp>
        <p:nvSpPr>
          <p:cNvPr id="4" name="Content Placeholder 2"/>
          <p:cNvSpPr txBox="1">
            <a:spLocks/>
          </p:cNvSpPr>
          <p:nvPr/>
        </p:nvSpPr>
        <p:spPr bwMode="auto">
          <a:xfrm>
            <a:off x="1397726" y="4219302"/>
            <a:ext cx="8813074" cy="19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1275"/>
              </a:spcBef>
              <a:spcAft>
                <a:spcPct val="0"/>
              </a:spcAft>
              <a:buFont typeface="Arial" charset="0"/>
              <a:buChar char="•"/>
              <a:defRPr sz="2800" kern="1200">
                <a:solidFill>
                  <a:srgbClr val="595959"/>
                </a:solidFill>
                <a:latin typeface="Calibri"/>
                <a:ea typeface="MS PGothic" pitchFamily="34" charset="-128"/>
                <a:cs typeface="Calibri"/>
              </a:defRPr>
            </a:lvl1pPr>
            <a:lvl2pPr marL="742950" indent="-285750" algn="l" defTabSz="457200" rtl="0" eaLnBrk="1" fontAlgn="base" hangingPunct="1">
              <a:lnSpc>
                <a:spcPts val="2775"/>
              </a:lnSpc>
              <a:spcBef>
                <a:spcPts val="600"/>
              </a:spcBef>
              <a:spcAft>
                <a:spcPct val="0"/>
              </a:spcAft>
              <a:buFont typeface="Arial" charset="0"/>
              <a:buChar char="–"/>
              <a:defRPr sz="2400" kern="1200">
                <a:solidFill>
                  <a:srgbClr val="595959"/>
                </a:solidFill>
                <a:latin typeface="Calibri"/>
                <a:ea typeface="MS PGothic" pitchFamily="34" charset="-128"/>
                <a:cs typeface="Calibri"/>
              </a:defRPr>
            </a:lvl2pPr>
            <a:lvl3pPr marL="11430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1"/>
              </a:buClr>
            </a:pPr>
            <a:r>
              <a:rPr lang="en-US" sz="2000" dirty="0">
                <a:latin typeface="+mn-lt"/>
              </a:rPr>
              <a:t>Pre-aggregate to compute average per minute more easily</a:t>
            </a:r>
          </a:p>
          <a:p>
            <a:pPr>
              <a:buClr>
                <a:schemeClr val="accent1"/>
              </a:buClr>
            </a:pPr>
            <a:r>
              <a:rPr lang="en-US" sz="2000" dirty="0">
                <a:latin typeface="+mn-lt"/>
              </a:rPr>
              <a:t>Update-driven workload</a:t>
            </a:r>
          </a:p>
          <a:p>
            <a:pPr>
              <a:buClr>
                <a:schemeClr val="accent1"/>
              </a:buClr>
            </a:pPr>
            <a:r>
              <a:rPr lang="en-US" sz="2000" dirty="0">
                <a:latin typeface="+mn-lt"/>
              </a:rPr>
              <a:t>Resolution at the minute-level</a:t>
            </a:r>
          </a:p>
        </p:txBody>
      </p:sp>
    </p:spTree>
    <p:extLst>
      <p:ext uri="{BB962C8B-B14F-4D97-AF65-F5344CB8AC3E}">
        <p14:creationId xmlns:p14="http://schemas.microsoft.com/office/powerpoint/2010/main" val="36259526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 Per Minute (By Second)</a:t>
            </a:r>
          </a:p>
        </p:txBody>
      </p:sp>
      <p:sp>
        <p:nvSpPr>
          <p:cNvPr id="3" name="Content Placeholder 2"/>
          <p:cNvSpPr>
            <a:spLocks noGrp="1"/>
          </p:cNvSpPr>
          <p:nvPr>
            <p:ph type="body" idx="1"/>
          </p:nvPr>
        </p:nvSpPr>
        <p:spPr>
          <a:xfrm>
            <a:off x="1384662" y="1825625"/>
            <a:ext cx="9969137" cy="4351338"/>
          </a:xfrm>
        </p:spPr>
        <p:txBody>
          <a:bodyPr/>
          <a:lstStyle/>
          <a:p>
            <a:pPr marL="0" indent="0">
              <a:lnSpc>
                <a:spcPct val="70000"/>
              </a:lnSpc>
              <a:buNone/>
            </a:pPr>
            <a:r>
              <a:rPr lang="en-US" sz="2000" dirty="0">
                <a:latin typeface="Consolas"/>
                <a:cs typeface="Consolas"/>
              </a:rPr>
              <a:t>{</a:t>
            </a:r>
          </a:p>
          <a:p>
            <a:pPr marL="0" indent="0">
              <a:lnSpc>
                <a:spcPct val="70000"/>
              </a:lnSpc>
              <a:buNone/>
            </a:pPr>
            <a:r>
              <a:rPr lang="en-US" sz="2000" dirty="0">
                <a:latin typeface="Consolas"/>
                <a:cs typeface="Consolas"/>
              </a:rPr>
              <a:t>  </a:t>
            </a:r>
            <a:r>
              <a:rPr lang="en-US" sz="2000" dirty="0" err="1">
                <a:latin typeface="Consolas"/>
                <a:cs typeface="Consolas"/>
              </a:rPr>
              <a:t>segId</a:t>
            </a:r>
            <a:r>
              <a:rPr lang="en-US" sz="2000" dirty="0">
                <a:latin typeface="Consolas"/>
                <a:cs typeface="Consolas"/>
              </a:rPr>
              <a:t>: “I80_mile23”,</a:t>
            </a:r>
          </a:p>
          <a:p>
            <a:pPr marL="0" indent="0">
              <a:lnSpc>
                <a:spcPct val="70000"/>
              </a:lnSpc>
              <a:buNone/>
            </a:pPr>
            <a:r>
              <a:rPr lang="en-US" sz="2000" dirty="0">
                <a:latin typeface="Consolas"/>
                <a:cs typeface="Consolas"/>
              </a:rPr>
              <a:t>  speed: { 0: 63, 1: 58, …, 58: 66, 59: 64 }</a:t>
            </a:r>
          </a:p>
          <a:p>
            <a:pPr marL="0" indent="0">
              <a:lnSpc>
                <a:spcPct val="70000"/>
              </a:lnSpc>
              <a:buNone/>
            </a:pPr>
            <a:r>
              <a:rPr lang="en-US" sz="2000" dirty="0">
                <a:latin typeface="Consolas"/>
                <a:cs typeface="Consolas"/>
              </a:rPr>
              <a:t>  </a:t>
            </a:r>
            <a:r>
              <a:rPr lang="en-US" sz="2000" dirty="0" err="1">
                <a:latin typeface="Consolas"/>
                <a:cs typeface="Consolas"/>
              </a:rPr>
              <a:t>ts</a:t>
            </a:r>
            <a:r>
              <a:rPr lang="en-US" sz="2000" dirty="0">
                <a:latin typeface="Consolas"/>
                <a:cs typeface="Consolas"/>
              </a:rPr>
              <a:t>: </a:t>
            </a:r>
            <a:r>
              <a:rPr lang="en-US" sz="2000" dirty="0" err="1">
                <a:latin typeface="Consolas"/>
                <a:cs typeface="Consolas"/>
              </a:rPr>
              <a:t>ISODate</a:t>
            </a:r>
            <a:r>
              <a:rPr lang="en-US" sz="2000" dirty="0">
                <a:latin typeface="Consolas"/>
                <a:cs typeface="Consolas"/>
              </a:rPr>
              <a:t>("2013-10-16T22:07:00.000-0500")</a:t>
            </a:r>
          </a:p>
          <a:p>
            <a:pPr marL="0" indent="0">
              <a:lnSpc>
                <a:spcPct val="70000"/>
              </a:lnSpc>
              <a:buNone/>
            </a:pPr>
            <a:r>
              <a:rPr lang="en-US" sz="2000" dirty="0">
                <a:latin typeface="Consolas"/>
                <a:cs typeface="Consolas"/>
              </a:rPr>
              <a:t>}</a:t>
            </a:r>
          </a:p>
          <a:p>
            <a:pPr marL="0" indent="0">
              <a:lnSpc>
                <a:spcPct val="70000"/>
              </a:lnSpc>
              <a:buNone/>
            </a:pPr>
            <a:r>
              <a:rPr lang="en-US" sz="2000" dirty="0">
                <a:latin typeface="Consolas"/>
                <a:cs typeface="Consolas"/>
              </a:rPr>
              <a:t>    </a:t>
            </a:r>
          </a:p>
        </p:txBody>
      </p:sp>
      <p:sp>
        <p:nvSpPr>
          <p:cNvPr id="4" name="Content Placeholder 2"/>
          <p:cNvSpPr txBox="1">
            <a:spLocks/>
          </p:cNvSpPr>
          <p:nvPr/>
        </p:nvSpPr>
        <p:spPr bwMode="auto">
          <a:xfrm>
            <a:off x="1489166" y="4049486"/>
            <a:ext cx="8721634" cy="20905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1275"/>
              </a:spcBef>
              <a:spcAft>
                <a:spcPct val="0"/>
              </a:spcAft>
              <a:buFont typeface="Arial" charset="0"/>
              <a:buChar char="•"/>
              <a:defRPr sz="2800" kern="1200">
                <a:solidFill>
                  <a:srgbClr val="595959"/>
                </a:solidFill>
                <a:latin typeface="Calibri"/>
                <a:ea typeface="MS PGothic" pitchFamily="34" charset="-128"/>
                <a:cs typeface="Calibri"/>
              </a:defRPr>
            </a:lvl1pPr>
            <a:lvl2pPr marL="742950" indent="-285750" algn="l" defTabSz="457200" rtl="0" eaLnBrk="1" fontAlgn="base" hangingPunct="1">
              <a:lnSpc>
                <a:spcPts val="2775"/>
              </a:lnSpc>
              <a:spcBef>
                <a:spcPts val="600"/>
              </a:spcBef>
              <a:spcAft>
                <a:spcPct val="0"/>
              </a:spcAft>
              <a:buFont typeface="Arial" charset="0"/>
              <a:buChar char="–"/>
              <a:defRPr sz="2400" kern="1200">
                <a:solidFill>
                  <a:srgbClr val="595959"/>
                </a:solidFill>
                <a:latin typeface="Calibri"/>
                <a:ea typeface="MS PGothic" pitchFamily="34" charset="-128"/>
                <a:cs typeface="Calibri"/>
              </a:defRPr>
            </a:lvl2pPr>
            <a:lvl3pPr marL="11430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1"/>
              </a:buClr>
            </a:pPr>
            <a:r>
              <a:rPr lang="en-US" sz="2000" dirty="0">
                <a:latin typeface="+mn-lt"/>
              </a:rPr>
              <a:t>Store per-second data at the minute level</a:t>
            </a:r>
          </a:p>
          <a:p>
            <a:pPr>
              <a:buClr>
                <a:schemeClr val="accent1"/>
              </a:buClr>
            </a:pPr>
            <a:r>
              <a:rPr lang="en-US" sz="2000" dirty="0">
                <a:latin typeface="+mn-lt"/>
              </a:rPr>
              <a:t>Update-driven workload</a:t>
            </a:r>
          </a:p>
          <a:p>
            <a:pPr marL="0" indent="0">
              <a:buClr>
                <a:schemeClr val="accent1"/>
              </a:buClr>
              <a:buNone/>
            </a:pPr>
            <a:endParaRPr lang="en-US" sz="2000" dirty="0">
              <a:latin typeface="+mn-lt"/>
            </a:endParaRPr>
          </a:p>
        </p:txBody>
      </p:sp>
    </p:spTree>
    <p:extLst>
      <p:ext uri="{BB962C8B-B14F-4D97-AF65-F5344CB8AC3E}">
        <p14:creationId xmlns:p14="http://schemas.microsoft.com/office/powerpoint/2010/main" val="22289064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 Per Hour (By Second)</a:t>
            </a:r>
          </a:p>
        </p:txBody>
      </p:sp>
      <p:sp>
        <p:nvSpPr>
          <p:cNvPr id="3" name="Content Placeholder 2"/>
          <p:cNvSpPr>
            <a:spLocks noGrp="1"/>
          </p:cNvSpPr>
          <p:nvPr>
            <p:ph type="body" idx="1"/>
          </p:nvPr>
        </p:nvSpPr>
        <p:spPr>
          <a:xfrm>
            <a:off x="1188720" y="1825625"/>
            <a:ext cx="10165080" cy="4351338"/>
          </a:xfrm>
        </p:spPr>
        <p:txBody>
          <a:bodyPr/>
          <a:lstStyle/>
          <a:p>
            <a:pPr marL="0" indent="0">
              <a:lnSpc>
                <a:spcPct val="70000"/>
              </a:lnSpc>
              <a:buNone/>
            </a:pPr>
            <a:r>
              <a:rPr lang="en-US" sz="2000" dirty="0">
                <a:latin typeface="Consolas"/>
                <a:cs typeface="Consolas"/>
              </a:rPr>
              <a:t>{</a:t>
            </a:r>
          </a:p>
          <a:p>
            <a:pPr marL="0" indent="0">
              <a:lnSpc>
                <a:spcPct val="70000"/>
              </a:lnSpc>
              <a:buNone/>
            </a:pPr>
            <a:r>
              <a:rPr lang="en-US" sz="2000" dirty="0">
                <a:latin typeface="Consolas"/>
                <a:cs typeface="Consolas"/>
              </a:rPr>
              <a:t>  </a:t>
            </a:r>
            <a:r>
              <a:rPr lang="en-US" sz="2000" dirty="0" err="1">
                <a:latin typeface="Consolas"/>
                <a:cs typeface="Consolas"/>
              </a:rPr>
              <a:t>segId</a:t>
            </a:r>
            <a:r>
              <a:rPr lang="en-US" sz="2000" dirty="0">
                <a:latin typeface="Consolas"/>
                <a:cs typeface="Consolas"/>
              </a:rPr>
              <a:t>: “I80_mile23”,</a:t>
            </a:r>
          </a:p>
          <a:p>
            <a:pPr marL="0" indent="0">
              <a:lnSpc>
                <a:spcPct val="70000"/>
              </a:lnSpc>
              <a:buNone/>
            </a:pPr>
            <a:r>
              <a:rPr lang="en-US" sz="2000" dirty="0">
                <a:latin typeface="Consolas"/>
                <a:cs typeface="Consolas"/>
              </a:rPr>
              <a:t>  speed: { 0: 63, 1: 58, …, 3598: 45, 3599: 55 }</a:t>
            </a:r>
          </a:p>
          <a:p>
            <a:pPr marL="0" indent="0">
              <a:lnSpc>
                <a:spcPct val="70000"/>
              </a:lnSpc>
              <a:buNone/>
            </a:pPr>
            <a:r>
              <a:rPr lang="en-US" sz="2000" dirty="0">
                <a:latin typeface="Consolas"/>
                <a:cs typeface="Consolas"/>
              </a:rPr>
              <a:t>  </a:t>
            </a:r>
            <a:r>
              <a:rPr lang="en-US" sz="2000" dirty="0" err="1">
                <a:latin typeface="Consolas"/>
                <a:cs typeface="Consolas"/>
              </a:rPr>
              <a:t>ts</a:t>
            </a:r>
            <a:r>
              <a:rPr lang="en-US" sz="2000" dirty="0">
                <a:latin typeface="Consolas"/>
                <a:cs typeface="Consolas"/>
              </a:rPr>
              <a:t>: </a:t>
            </a:r>
            <a:r>
              <a:rPr lang="en-US" sz="2000" dirty="0" err="1">
                <a:latin typeface="Consolas"/>
                <a:cs typeface="Consolas"/>
              </a:rPr>
              <a:t>ISODate</a:t>
            </a:r>
            <a:r>
              <a:rPr lang="en-US" sz="2000" dirty="0">
                <a:latin typeface="Consolas"/>
                <a:cs typeface="Consolas"/>
              </a:rPr>
              <a:t>("2013-10-16T22:00:00.000-0500")</a:t>
            </a:r>
          </a:p>
          <a:p>
            <a:pPr marL="0" indent="0">
              <a:lnSpc>
                <a:spcPct val="70000"/>
              </a:lnSpc>
              <a:buNone/>
            </a:pPr>
            <a:r>
              <a:rPr lang="en-US" sz="2000" dirty="0">
                <a:latin typeface="Consolas"/>
                <a:cs typeface="Consolas"/>
              </a:rPr>
              <a:t>}</a:t>
            </a:r>
          </a:p>
          <a:p>
            <a:pPr marL="0" indent="0">
              <a:lnSpc>
                <a:spcPct val="70000"/>
              </a:lnSpc>
              <a:buNone/>
            </a:pPr>
            <a:r>
              <a:rPr lang="en-US" sz="2000" dirty="0">
                <a:latin typeface="Consolas"/>
                <a:cs typeface="Consolas"/>
              </a:rPr>
              <a:t>    </a:t>
            </a:r>
          </a:p>
        </p:txBody>
      </p:sp>
      <p:sp>
        <p:nvSpPr>
          <p:cNvPr id="4" name="Content Placeholder 2"/>
          <p:cNvSpPr txBox="1">
            <a:spLocks/>
          </p:cNvSpPr>
          <p:nvPr/>
        </p:nvSpPr>
        <p:spPr bwMode="auto">
          <a:xfrm>
            <a:off x="1306286" y="3971109"/>
            <a:ext cx="8904514" cy="2168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1275"/>
              </a:spcBef>
              <a:spcAft>
                <a:spcPct val="0"/>
              </a:spcAft>
              <a:buFont typeface="Arial" charset="0"/>
              <a:buChar char="•"/>
              <a:defRPr sz="2800" kern="1200">
                <a:solidFill>
                  <a:srgbClr val="595959"/>
                </a:solidFill>
                <a:latin typeface="Calibri"/>
                <a:ea typeface="MS PGothic" pitchFamily="34" charset="-128"/>
                <a:cs typeface="Calibri"/>
              </a:defRPr>
            </a:lvl1pPr>
            <a:lvl2pPr marL="742950" indent="-285750" algn="l" defTabSz="457200" rtl="0" eaLnBrk="1" fontAlgn="base" hangingPunct="1">
              <a:lnSpc>
                <a:spcPts val="2775"/>
              </a:lnSpc>
              <a:spcBef>
                <a:spcPts val="600"/>
              </a:spcBef>
              <a:spcAft>
                <a:spcPct val="0"/>
              </a:spcAft>
              <a:buFont typeface="Arial" charset="0"/>
              <a:buChar char="–"/>
              <a:defRPr sz="2400" kern="1200">
                <a:solidFill>
                  <a:srgbClr val="595959"/>
                </a:solidFill>
                <a:latin typeface="Calibri"/>
                <a:ea typeface="MS PGothic" pitchFamily="34" charset="-128"/>
                <a:cs typeface="Calibri"/>
              </a:defRPr>
            </a:lvl2pPr>
            <a:lvl3pPr marL="11430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1"/>
              </a:buClr>
            </a:pPr>
            <a:r>
              <a:rPr lang="en-US" sz="2000" dirty="0">
                <a:latin typeface="+mn-lt"/>
              </a:rPr>
              <a:t>Store per-second data at the hourly level</a:t>
            </a:r>
          </a:p>
          <a:p>
            <a:pPr>
              <a:buClr>
                <a:schemeClr val="accent1"/>
              </a:buClr>
            </a:pPr>
            <a:r>
              <a:rPr lang="en-US" sz="2000" dirty="0">
                <a:latin typeface="+mn-lt"/>
              </a:rPr>
              <a:t>Update-driven workload</a:t>
            </a:r>
          </a:p>
          <a:p>
            <a:pPr>
              <a:buClr>
                <a:schemeClr val="accent1"/>
              </a:buClr>
            </a:pPr>
            <a:r>
              <a:rPr lang="en-US" sz="2000" b="1" dirty="0" smtClean="0">
                <a:latin typeface="+mn-lt"/>
              </a:rPr>
              <a:t>Updating </a:t>
            </a:r>
            <a:r>
              <a:rPr lang="en-US" sz="2000" b="1" dirty="0">
                <a:latin typeface="+mn-lt"/>
              </a:rPr>
              <a:t>last second requires 3599 steps</a:t>
            </a:r>
          </a:p>
          <a:p>
            <a:pPr>
              <a:buClr>
                <a:schemeClr val="accent1"/>
              </a:buClr>
            </a:pPr>
            <a:endParaRPr lang="en-US" sz="2000" dirty="0">
              <a:latin typeface="+mn-lt"/>
            </a:endParaRPr>
          </a:p>
        </p:txBody>
      </p:sp>
    </p:spTree>
    <p:extLst>
      <p:ext uri="{BB962C8B-B14F-4D97-AF65-F5344CB8AC3E}">
        <p14:creationId xmlns:p14="http://schemas.microsoft.com/office/powerpoint/2010/main" val="8041138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 Per Hour (By Second)</a:t>
            </a:r>
          </a:p>
        </p:txBody>
      </p:sp>
      <p:sp>
        <p:nvSpPr>
          <p:cNvPr id="3" name="Content Placeholder 2"/>
          <p:cNvSpPr>
            <a:spLocks noGrp="1"/>
          </p:cNvSpPr>
          <p:nvPr>
            <p:ph type="body" idx="1"/>
          </p:nvPr>
        </p:nvSpPr>
        <p:spPr>
          <a:xfrm>
            <a:off x="1345474" y="1580606"/>
            <a:ext cx="10008326" cy="4596357"/>
          </a:xfrm>
        </p:spPr>
        <p:txBody>
          <a:bodyPr/>
          <a:lstStyle/>
          <a:p>
            <a:pPr marL="0" indent="0">
              <a:lnSpc>
                <a:spcPct val="70000"/>
              </a:lnSpc>
              <a:buNone/>
            </a:pPr>
            <a:r>
              <a:rPr lang="en-US" sz="2000" dirty="0">
                <a:latin typeface="Consolas"/>
                <a:cs typeface="Consolas"/>
              </a:rPr>
              <a:t>{</a:t>
            </a:r>
          </a:p>
          <a:p>
            <a:pPr marL="0" indent="0">
              <a:lnSpc>
                <a:spcPct val="70000"/>
              </a:lnSpc>
              <a:buNone/>
            </a:pPr>
            <a:r>
              <a:rPr lang="en-US" sz="2000" dirty="0">
                <a:latin typeface="Consolas"/>
                <a:cs typeface="Consolas"/>
              </a:rPr>
              <a:t>  </a:t>
            </a:r>
            <a:r>
              <a:rPr lang="en-US" sz="2000" dirty="0" err="1">
                <a:latin typeface="Consolas"/>
                <a:cs typeface="Consolas"/>
              </a:rPr>
              <a:t>segId</a:t>
            </a:r>
            <a:r>
              <a:rPr lang="en-US" sz="2000" dirty="0">
                <a:latin typeface="Consolas"/>
                <a:cs typeface="Consolas"/>
              </a:rPr>
              <a:t>: “I80_mile23”,</a:t>
            </a:r>
          </a:p>
          <a:p>
            <a:pPr marL="0" indent="0">
              <a:lnSpc>
                <a:spcPct val="70000"/>
              </a:lnSpc>
              <a:buNone/>
            </a:pPr>
            <a:r>
              <a:rPr lang="en-US" sz="2000" dirty="0">
                <a:latin typeface="Consolas"/>
                <a:cs typeface="Consolas"/>
              </a:rPr>
              <a:t>  speed: { </a:t>
            </a:r>
          </a:p>
          <a:p>
            <a:pPr marL="0" indent="0">
              <a:lnSpc>
                <a:spcPct val="70000"/>
              </a:lnSpc>
              <a:buNone/>
            </a:pPr>
            <a:r>
              <a:rPr lang="en-US" sz="2000" dirty="0">
                <a:latin typeface="Consolas"/>
                <a:cs typeface="Consolas"/>
              </a:rPr>
              <a:t>    0:  {0: 47, …, 59: 45},</a:t>
            </a:r>
          </a:p>
          <a:p>
            <a:pPr marL="0" indent="0">
              <a:lnSpc>
                <a:spcPct val="70000"/>
              </a:lnSpc>
              <a:buNone/>
            </a:pPr>
            <a:r>
              <a:rPr lang="en-US" sz="2000" dirty="0">
                <a:latin typeface="Consolas"/>
                <a:cs typeface="Consolas"/>
              </a:rPr>
              <a:t>    ….</a:t>
            </a:r>
          </a:p>
          <a:p>
            <a:pPr marL="0" indent="0">
              <a:lnSpc>
                <a:spcPct val="70000"/>
              </a:lnSpc>
              <a:buNone/>
            </a:pPr>
            <a:r>
              <a:rPr lang="en-US" sz="2000" dirty="0">
                <a:latin typeface="Consolas"/>
                <a:cs typeface="Consolas"/>
              </a:rPr>
              <a:t>    59: {0: 65, …, 59: 66}</a:t>
            </a:r>
          </a:p>
          <a:p>
            <a:pPr marL="0" indent="0">
              <a:lnSpc>
                <a:spcPct val="70000"/>
              </a:lnSpc>
              <a:buNone/>
            </a:pPr>
            <a:r>
              <a:rPr lang="en-US" sz="2000" dirty="0">
                <a:latin typeface="Consolas"/>
                <a:cs typeface="Consolas"/>
              </a:rPr>
              <a:t>  </a:t>
            </a:r>
            <a:r>
              <a:rPr lang="en-US" sz="2000" dirty="0" err="1">
                <a:latin typeface="Consolas"/>
                <a:cs typeface="Consolas"/>
              </a:rPr>
              <a:t>ts</a:t>
            </a:r>
            <a:r>
              <a:rPr lang="en-US" sz="2000" dirty="0">
                <a:latin typeface="Consolas"/>
                <a:cs typeface="Consolas"/>
              </a:rPr>
              <a:t>: </a:t>
            </a:r>
            <a:r>
              <a:rPr lang="en-US" sz="2000" dirty="0" err="1">
                <a:latin typeface="Consolas"/>
                <a:cs typeface="Consolas"/>
              </a:rPr>
              <a:t>ISODate</a:t>
            </a:r>
            <a:r>
              <a:rPr lang="en-US" sz="2000" dirty="0">
                <a:latin typeface="Consolas"/>
                <a:cs typeface="Consolas"/>
              </a:rPr>
              <a:t>("2013-10-16T22:00:00.000-0500")</a:t>
            </a:r>
          </a:p>
          <a:p>
            <a:pPr marL="0" indent="0">
              <a:lnSpc>
                <a:spcPct val="70000"/>
              </a:lnSpc>
              <a:buNone/>
            </a:pPr>
            <a:r>
              <a:rPr lang="en-US" sz="2000" dirty="0" smtClean="0">
                <a:latin typeface="Consolas"/>
                <a:cs typeface="Consolas"/>
              </a:rPr>
              <a:t>}</a:t>
            </a:r>
            <a:endParaRPr lang="en-US" sz="2000" dirty="0">
              <a:latin typeface="Consolas"/>
              <a:cs typeface="Consolas"/>
            </a:endParaRPr>
          </a:p>
        </p:txBody>
      </p:sp>
      <p:sp>
        <p:nvSpPr>
          <p:cNvPr id="4" name="Content Placeholder 2"/>
          <p:cNvSpPr txBox="1">
            <a:spLocks/>
          </p:cNvSpPr>
          <p:nvPr/>
        </p:nvSpPr>
        <p:spPr bwMode="auto">
          <a:xfrm>
            <a:off x="1345474" y="4663440"/>
            <a:ext cx="8865326" cy="1551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defTabSz="457200" rtl="0" eaLnBrk="1" fontAlgn="base" hangingPunct="1">
              <a:spcBef>
                <a:spcPts val="1275"/>
              </a:spcBef>
              <a:spcAft>
                <a:spcPct val="0"/>
              </a:spcAft>
              <a:buFont typeface="Arial" charset="0"/>
              <a:buChar char="•"/>
              <a:defRPr sz="2800" kern="1200">
                <a:solidFill>
                  <a:srgbClr val="595959"/>
                </a:solidFill>
                <a:latin typeface="Calibri"/>
                <a:ea typeface="MS PGothic" pitchFamily="34" charset="-128"/>
                <a:cs typeface="Calibri"/>
              </a:defRPr>
            </a:lvl1pPr>
            <a:lvl2pPr marL="742950" indent="-285750" algn="l" defTabSz="457200" rtl="0" eaLnBrk="1" fontAlgn="base" hangingPunct="1">
              <a:lnSpc>
                <a:spcPts val="2775"/>
              </a:lnSpc>
              <a:spcBef>
                <a:spcPts val="600"/>
              </a:spcBef>
              <a:spcAft>
                <a:spcPct val="0"/>
              </a:spcAft>
              <a:buFont typeface="Arial" charset="0"/>
              <a:buChar char="–"/>
              <a:defRPr sz="2400" kern="1200">
                <a:solidFill>
                  <a:srgbClr val="595959"/>
                </a:solidFill>
                <a:latin typeface="Calibri"/>
                <a:ea typeface="MS PGothic" pitchFamily="34" charset="-128"/>
                <a:cs typeface="Calibri"/>
              </a:defRPr>
            </a:lvl2pPr>
            <a:lvl3pPr marL="11430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1"/>
              </a:buClr>
            </a:pPr>
            <a:r>
              <a:rPr lang="en-US" sz="2000" dirty="0">
                <a:latin typeface="+mn-lt"/>
              </a:rPr>
              <a:t>Store per-second data at the hourly level with nesting</a:t>
            </a:r>
          </a:p>
          <a:p>
            <a:pPr>
              <a:buClr>
                <a:schemeClr val="accent1"/>
              </a:buClr>
            </a:pPr>
            <a:r>
              <a:rPr lang="en-US" sz="2000" dirty="0">
                <a:latin typeface="+mn-lt"/>
              </a:rPr>
              <a:t>Update-driven workload</a:t>
            </a:r>
          </a:p>
          <a:p>
            <a:pPr>
              <a:buClr>
                <a:schemeClr val="accent1"/>
              </a:buClr>
            </a:pPr>
            <a:r>
              <a:rPr lang="en-US" sz="2000" b="1" dirty="0" smtClean="0">
                <a:latin typeface="+mn-lt"/>
              </a:rPr>
              <a:t>Updating </a:t>
            </a:r>
            <a:r>
              <a:rPr lang="en-US" sz="2000" b="1" dirty="0">
                <a:latin typeface="+mn-lt"/>
              </a:rPr>
              <a:t>last second requires 59+59 </a:t>
            </a:r>
            <a:r>
              <a:rPr lang="en-US" sz="2000" b="1" dirty="0" smtClean="0">
                <a:latin typeface="+mn-lt"/>
              </a:rPr>
              <a:t>steps (“intra-document hierarchy” pattern)</a:t>
            </a:r>
            <a:endParaRPr lang="en-US" sz="2000" b="1" dirty="0">
              <a:latin typeface="+mn-lt"/>
            </a:endParaRPr>
          </a:p>
          <a:p>
            <a:pPr>
              <a:buClr>
                <a:schemeClr val="accent1"/>
              </a:buClr>
            </a:pPr>
            <a:endParaRPr lang="en-US" sz="2000" dirty="0">
              <a:latin typeface="+mn-lt"/>
            </a:endParaRPr>
          </a:p>
        </p:txBody>
      </p:sp>
    </p:spTree>
    <p:extLst>
      <p:ext uri="{BB962C8B-B14F-4D97-AF65-F5344CB8AC3E}">
        <p14:creationId xmlns:p14="http://schemas.microsoft.com/office/powerpoint/2010/main" val="4121403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1"/>
          <p:cNvSpPr txBox="1">
            <a:spLocks noGrp="1"/>
          </p:cNvSpPr>
          <p:nvPr>
            <p:ph type="title"/>
          </p:nvPr>
        </p:nvSpPr>
        <p:spPr>
          <a:xfrm>
            <a:off x="381000" y="315324"/>
            <a:ext cx="11513207" cy="13255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600"/>
              <a:buFont typeface="Arial Black"/>
              <a:buNone/>
            </a:pPr>
            <a:r>
              <a:rPr lang="en-US" sz="3600"/>
              <a:t>One to One</a:t>
            </a:r>
            <a:r>
              <a:rPr lang="en-US"/>
              <a:t/>
            </a:r>
            <a:br>
              <a:rPr lang="en-US"/>
            </a:br>
            <a:r>
              <a:rPr lang="en-US"/>
              <a:t>General Recommendations </a:t>
            </a:r>
            <a:endParaRPr u="sng"/>
          </a:p>
        </p:txBody>
      </p:sp>
      <p:grpSp>
        <p:nvGrpSpPr>
          <p:cNvPr id="234" name="Google Shape;234;p31"/>
          <p:cNvGrpSpPr/>
          <p:nvPr/>
        </p:nvGrpSpPr>
        <p:grpSpPr>
          <a:xfrm>
            <a:off x="7395977" y="2464802"/>
            <a:ext cx="3324590" cy="2673722"/>
            <a:chOff x="6126372" y="1399363"/>
            <a:chExt cx="2188786" cy="1955556"/>
          </a:xfrm>
        </p:grpSpPr>
        <p:sp>
          <p:nvSpPr>
            <p:cNvPr id="235" name="Google Shape;235;p31"/>
            <p:cNvSpPr/>
            <p:nvPr/>
          </p:nvSpPr>
          <p:spPr>
            <a:xfrm>
              <a:off x="6126372" y="1399363"/>
              <a:ext cx="2188786" cy="1955556"/>
            </a:xfrm>
            <a:prstGeom prst="rect">
              <a:avLst/>
            </a:prstGeom>
            <a:gradFill>
              <a:gsLst>
                <a:gs pos="0">
                  <a:srgbClr val="7ABB5C"/>
                </a:gs>
                <a:gs pos="50000">
                  <a:srgbClr val="66B73A"/>
                </a:gs>
                <a:gs pos="100000">
                  <a:srgbClr val="58A72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31"/>
            <p:cNvSpPr/>
            <p:nvPr/>
          </p:nvSpPr>
          <p:spPr>
            <a:xfrm>
              <a:off x="6292875" y="1578716"/>
              <a:ext cx="1861044" cy="1544579"/>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Contact</a:t>
              </a:r>
              <a:endParaRPr sz="2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twitter</a:t>
              </a:r>
              <a:endParaRPr sz="1800">
                <a:solidFill>
                  <a:schemeClr val="lt1"/>
                </a:solidFill>
                <a:latin typeface="Arial"/>
                <a:ea typeface="Arial"/>
                <a:cs typeface="Arial"/>
                <a:sym typeface="Arial"/>
              </a:endParaRPr>
            </a:p>
          </p:txBody>
        </p:sp>
        <p:sp>
          <p:nvSpPr>
            <p:cNvPr id="237" name="Google Shape;237;p31"/>
            <p:cNvSpPr/>
            <p:nvPr/>
          </p:nvSpPr>
          <p:spPr>
            <a:xfrm>
              <a:off x="6409925" y="2439451"/>
              <a:ext cx="1637864" cy="541708"/>
            </a:xfrm>
            <a:prstGeom prst="rect">
              <a:avLst/>
            </a:prstGeom>
            <a:solidFill>
              <a:srgbClr val="3366FF"/>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twitter</a:t>
              </a:r>
              <a:endParaRPr sz="2800">
                <a:solidFill>
                  <a:schemeClr val="lt1"/>
                </a:solidFill>
                <a:latin typeface="Arial"/>
                <a:ea typeface="Arial"/>
                <a:cs typeface="Arial"/>
                <a:sym typeface="Arial"/>
              </a:endParaRPr>
            </a:p>
          </p:txBody>
        </p:sp>
        <p:sp>
          <p:nvSpPr>
            <p:cNvPr id="238" name="Google Shape;238;p31"/>
            <p:cNvSpPr txBox="1"/>
            <p:nvPr/>
          </p:nvSpPr>
          <p:spPr>
            <a:xfrm>
              <a:off x="7777424" y="2426083"/>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grpSp>
      <p:sp>
        <p:nvSpPr>
          <p:cNvPr id="239" name="Google Shape;239;p31"/>
          <p:cNvSpPr txBox="1">
            <a:spLocks noGrp="1"/>
          </p:cNvSpPr>
          <p:nvPr>
            <p:ph type="body" idx="1"/>
          </p:nvPr>
        </p:nvSpPr>
        <p:spPr>
          <a:xfrm>
            <a:off x="295142" y="1904456"/>
            <a:ext cx="10515599" cy="412147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accent1"/>
              </a:buClr>
              <a:buSzPts val="2800"/>
              <a:buChar char="•"/>
            </a:pPr>
            <a:r>
              <a:rPr lang="en-US" dirty="0"/>
              <a:t> Full contact detail all at once</a:t>
            </a:r>
            <a:endParaRPr dirty="0"/>
          </a:p>
          <a:p>
            <a:pPr marL="685800" lvl="1" indent="-228600" algn="l" rtl="0">
              <a:lnSpc>
                <a:spcPct val="90000"/>
              </a:lnSpc>
              <a:spcBef>
                <a:spcPts val="500"/>
              </a:spcBef>
              <a:spcAft>
                <a:spcPts val="0"/>
              </a:spcAft>
              <a:buSzPts val="2400"/>
              <a:buChar char="•"/>
            </a:pPr>
            <a:r>
              <a:rPr lang="en-US" dirty="0"/>
              <a:t> Contact </a:t>
            </a:r>
            <a:r>
              <a:rPr lang="en-US" b="1" dirty="0"/>
              <a:t>embeds</a:t>
            </a:r>
            <a:r>
              <a:rPr lang="en-US" dirty="0"/>
              <a:t> twitter</a:t>
            </a:r>
            <a:endParaRPr dirty="0"/>
          </a:p>
          <a:p>
            <a:pPr marL="1143000" lvl="2" indent="-228600" algn="l" rtl="0">
              <a:lnSpc>
                <a:spcPct val="90000"/>
              </a:lnSpc>
              <a:spcBef>
                <a:spcPts val="500"/>
              </a:spcBef>
              <a:spcAft>
                <a:spcPts val="0"/>
              </a:spcAft>
              <a:buSzPts val="2000"/>
              <a:buChar char="•"/>
            </a:pPr>
            <a:r>
              <a:rPr lang="en-US" dirty="0"/>
              <a:t> Parent-child relationship</a:t>
            </a:r>
            <a:endParaRPr dirty="0"/>
          </a:p>
          <a:p>
            <a:pPr marL="1600200" lvl="3" indent="-228600" algn="l" rtl="0">
              <a:lnSpc>
                <a:spcPct val="90000"/>
              </a:lnSpc>
              <a:spcBef>
                <a:spcPts val="500"/>
              </a:spcBef>
              <a:spcAft>
                <a:spcPts val="0"/>
              </a:spcAft>
              <a:buSzPts val="1800"/>
              <a:buChar char="•"/>
            </a:pPr>
            <a:r>
              <a:rPr lang="en-US" dirty="0"/>
              <a:t>“contains”</a:t>
            </a:r>
            <a:endParaRPr dirty="0"/>
          </a:p>
          <a:p>
            <a:pPr marL="1143000" lvl="2" indent="-228600" algn="l" rtl="0">
              <a:lnSpc>
                <a:spcPct val="90000"/>
              </a:lnSpc>
              <a:spcBef>
                <a:spcPts val="500"/>
              </a:spcBef>
              <a:spcAft>
                <a:spcPts val="0"/>
              </a:spcAft>
              <a:buSzPts val="2000"/>
              <a:buChar char="•"/>
            </a:pPr>
            <a:r>
              <a:rPr lang="en-US" dirty="0"/>
              <a:t> No additional data duplication</a:t>
            </a:r>
            <a:endParaRPr dirty="0"/>
          </a:p>
          <a:p>
            <a:pPr marL="1143000" lvl="2" indent="-228600" algn="l" rtl="0">
              <a:lnSpc>
                <a:spcPct val="90000"/>
              </a:lnSpc>
              <a:spcBef>
                <a:spcPts val="500"/>
              </a:spcBef>
              <a:spcAft>
                <a:spcPts val="0"/>
              </a:spcAft>
              <a:buSzPts val="2000"/>
              <a:buChar char="•"/>
            </a:pPr>
            <a:r>
              <a:rPr lang="en-US" dirty="0"/>
              <a:t> Can query </a:t>
            </a:r>
            <a:r>
              <a:rPr lang="en-US" dirty="0" smtClean="0"/>
              <a:t>&amp; index </a:t>
            </a:r>
            <a:r>
              <a:rPr lang="en-US" dirty="0"/>
              <a:t>on embedded field</a:t>
            </a:r>
            <a:endParaRPr dirty="0"/>
          </a:p>
          <a:p>
            <a:pPr marL="1600200" lvl="3" indent="-228600" algn="l" rtl="0">
              <a:lnSpc>
                <a:spcPct val="90000"/>
              </a:lnSpc>
              <a:spcBef>
                <a:spcPts val="500"/>
              </a:spcBef>
              <a:spcAft>
                <a:spcPts val="0"/>
              </a:spcAft>
              <a:buSzPts val="1800"/>
              <a:buChar char="•"/>
            </a:pPr>
            <a:r>
              <a:rPr lang="en-US" dirty="0"/>
              <a:t> e.g. ‘twitter.name’</a:t>
            </a:r>
            <a:endParaRPr dirty="0"/>
          </a:p>
          <a:p>
            <a:pPr marL="685800" lvl="1" indent="-76200" algn="l" rtl="0">
              <a:lnSpc>
                <a:spcPct val="90000"/>
              </a:lnSpc>
              <a:spcBef>
                <a:spcPts val="500"/>
              </a:spcBef>
              <a:spcAft>
                <a:spcPts val="0"/>
              </a:spcAft>
              <a:buSzPts val="2400"/>
              <a:buNone/>
            </a:pPr>
            <a:endParaRPr dirty="0"/>
          </a:p>
          <a:p>
            <a:pPr marL="685800" lvl="1" indent="-228600" algn="l" rtl="0">
              <a:lnSpc>
                <a:spcPct val="90000"/>
              </a:lnSpc>
              <a:spcBef>
                <a:spcPts val="500"/>
              </a:spcBef>
              <a:spcAft>
                <a:spcPts val="0"/>
              </a:spcAft>
              <a:buSzPts val="2400"/>
              <a:buChar char="•"/>
            </a:pPr>
            <a:r>
              <a:rPr lang="en-US" dirty="0"/>
              <a:t> Exceptional Cases…</a:t>
            </a:r>
            <a:endParaRPr dirty="0"/>
          </a:p>
          <a:p>
            <a:pPr marL="1143000" lvl="2" indent="-228600" algn="l" rtl="0">
              <a:lnSpc>
                <a:spcPct val="90000"/>
              </a:lnSpc>
              <a:spcBef>
                <a:spcPts val="500"/>
              </a:spcBef>
              <a:spcAft>
                <a:spcPts val="0"/>
              </a:spcAft>
              <a:buSzPts val="2000"/>
              <a:buChar char="•"/>
            </a:pPr>
            <a:r>
              <a:rPr lang="en-US" dirty="0"/>
              <a:t> Reference </a:t>
            </a:r>
            <a:r>
              <a:rPr lang="en-US" b="1" dirty="0"/>
              <a:t>Portrait</a:t>
            </a:r>
            <a:r>
              <a:rPr lang="en-US" dirty="0"/>
              <a:t> which has </a:t>
            </a:r>
            <a:r>
              <a:rPr lang="en-US" b="1" dirty="0"/>
              <a:t>very large data</a:t>
            </a:r>
            <a:r>
              <a:rPr lang="en-US" dirty="0"/>
              <a:t>  </a:t>
            </a:r>
            <a:endParaRPr dirty="0"/>
          </a:p>
        </p:txBody>
      </p:sp>
    </p:spTree>
    <p:extLst>
      <p:ext uri="{BB962C8B-B14F-4D97-AF65-F5344CB8AC3E}">
        <p14:creationId xmlns:p14="http://schemas.microsoft.com/office/powerpoint/2010/main" val="38258623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Characterizing </a:t>
            </a:r>
            <a:r>
              <a:rPr lang="en-US" dirty="0"/>
              <a:t>Write Differences</a:t>
            </a:r>
          </a:p>
        </p:txBody>
      </p:sp>
      <p:sp>
        <p:nvSpPr>
          <p:cNvPr id="3" name="Text Placeholder 2"/>
          <p:cNvSpPr>
            <a:spLocks noGrp="1"/>
          </p:cNvSpPr>
          <p:nvPr>
            <p:ph type="body" idx="1"/>
          </p:nvPr>
        </p:nvSpPr>
        <p:spPr>
          <a:xfrm>
            <a:off x="838200" y="1672046"/>
            <a:ext cx="10515600" cy="4504917"/>
          </a:xfrm>
        </p:spPr>
        <p:txBody>
          <a:bodyPr/>
          <a:lstStyle/>
          <a:p>
            <a:r>
              <a:rPr lang="en-US" dirty="0"/>
              <a:t>Example: data generated every second</a:t>
            </a:r>
          </a:p>
          <a:p>
            <a:r>
              <a:rPr lang="en-US" dirty="0" smtClean="0"/>
              <a:t>For 1 minute:</a:t>
            </a:r>
            <a:endParaRPr lang="en-US" dirty="0"/>
          </a:p>
          <a:p>
            <a:endParaRPr lang="en-US" dirty="0" smtClean="0"/>
          </a:p>
          <a:p>
            <a:endParaRPr lang="en-US" dirty="0"/>
          </a:p>
          <a:p>
            <a:endParaRPr lang="en-US" dirty="0" smtClean="0"/>
          </a:p>
          <a:p>
            <a:r>
              <a:rPr lang="en-US" dirty="0" smtClean="0"/>
              <a:t>Transition </a:t>
            </a:r>
            <a:r>
              <a:rPr lang="en-US" dirty="0"/>
              <a:t>from insert driven to update driven</a:t>
            </a:r>
          </a:p>
          <a:p>
            <a:pPr lvl="1"/>
            <a:r>
              <a:rPr lang="en-US" dirty="0"/>
              <a:t>Individual writes are smaller</a:t>
            </a:r>
          </a:p>
          <a:p>
            <a:pPr lvl="1"/>
            <a:r>
              <a:rPr lang="en-US" dirty="0"/>
              <a:t>Performance and concurrency benefits</a:t>
            </a:r>
          </a:p>
          <a:p>
            <a:endParaRPr lang="en-US" dirty="0"/>
          </a:p>
          <a:p>
            <a:endParaRPr lang="en-US" dirty="0"/>
          </a:p>
        </p:txBody>
      </p:sp>
      <p:sp>
        <p:nvSpPr>
          <p:cNvPr id="4" name="TextBox 3"/>
          <p:cNvSpPr txBox="1"/>
          <p:nvPr/>
        </p:nvSpPr>
        <p:spPr>
          <a:xfrm>
            <a:off x="2596576" y="2940192"/>
            <a:ext cx="3025188" cy="1052596"/>
          </a:xfrm>
          <a:prstGeom prst="rect">
            <a:avLst/>
          </a:prstGeom>
          <a:noFill/>
        </p:spPr>
        <p:txBody>
          <a:bodyPr wrap="none" rtlCol="0">
            <a:spAutoFit/>
          </a:bodyPr>
          <a:lstStyle/>
          <a:p>
            <a:pPr algn="ctr">
              <a:lnSpc>
                <a:spcPct val="130000"/>
              </a:lnSpc>
            </a:pPr>
            <a:r>
              <a:rPr lang="en-US" sz="2400" u="sng" dirty="0"/>
              <a:t>Document Per Event</a:t>
            </a:r>
          </a:p>
          <a:p>
            <a:pPr algn="ctr">
              <a:lnSpc>
                <a:spcPct val="130000"/>
              </a:lnSpc>
            </a:pPr>
            <a:r>
              <a:rPr lang="en-US" sz="2400" b="1" dirty="0"/>
              <a:t>60 writes</a:t>
            </a:r>
          </a:p>
        </p:txBody>
      </p:sp>
      <p:sp>
        <p:nvSpPr>
          <p:cNvPr id="5" name="TextBox 4"/>
          <p:cNvSpPr txBox="1"/>
          <p:nvPr/>
        </p:nvSpPr>
        <p:spPr>
          <a:xfrm>
            <a:off x="6535202" y="2931162"/>
            <a:ext cx="3163046" cy="1052596"/>
          </a:xfrm>
          <a:prstGeom prst="rect">
            <a:avLst/>
          </a:prstGeom>
          <a:noFill/>
        </p:spPr>
        <p:txBody>
          <a:bodyPr wrap="none" rtlCol="0">
            <a:spAutoFit/>
          </a:bodyPr>
          <a:lstStyle/>
          <a:p>
            <a:pPr algn="ctr">
              <a:lnSpc>
                <a:spcPct val="130000"/>
              </a:lnSpc>
            </a:pPr>
            <a:r>
              <a:rPr lang="en-US" sz="2400" u="sng" dirty="0"/>
              <a:t>Document Per Minute</a:t>
            </a:r>
          </a:p>
          <a:p>
            <a:pPr algn="ctr">
              <a:lnSpc>
                <a:spcPct val="130000"/>
              </a:lnSpc>
            </a:pPr>
            <a:r>
              <a:rPr lang="en-US" sz="2400" b="1" dirty="0"/>
              <a:t>1 write, 59 updates</a:t>
            </a:r>
          </a:p>
        </p:txBody>
      </p:sp>
    </p:spTree>
    <p:extLst>
      <p:ext uri="{BB962C8B-B14F-4D97-AF65-F5344CB8AC3E}">
        <p14:creationId xmlns:p14="http://schemas.microsoft.com/office/powerpoint/2010/main" val="8233932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Characterizing Read Differences</a:t>
            </a:r>
          </a:p>
        </p:txBody>
      </p:sp>
      <p:sp>
        <p:nvSpPr>
          <p:cNvPr id="3" name="Text Placeholder 2"/>
          <p:cNvSpPr>
            <a:spLocks noGrp="1"/>
          </p:cNvSpPr>
          <p:nvPr>
            <p:ph type="body" idx="1"/>
          </p:nvPr>
        </p:nvSpPr>
        <p:spPr>
          <a:xfrm>
            <a:off x="838200" y="1658983"/>
            <a:ext cx="10515600" cy="4517980"/>
          </a:xfrm>
        </p:spPr>
        <p:txBody>
          <a:bodyPr/>
          <a:lstStyle/>
          <a:p>
            <a:r>
              <a:rPr lang="en-US" dirty="0"/>
              <a:t>Example: data generated every second</a:t>
            </a:r>
          </a:p>
          <a:p>
            <a:r>
              <a:rPr lang="en-US" dirty="0"/>
              <a:t>Reading data for a single hour requires:</a:t>
            </a:r>
          </a:p>
          <a:p>
            <a:pPr lvl="1"/>
            <a:endParaRPr lang="en-US" b="1" dirty="0"/>
          </a:p>
          <a:p>
            <a:pPr lvl="1"/>
            <a:endParaRPr lang="en-US" b="1" dirty="0" smtClean="0"/>
          </a:p>
          <a:p>
            <a:pPr lvl="1"/>
            <a:endParaRPr lang="en-US" b="1" dirty="0"/>
          </a:p>
          <a:p>
            <a:endParaRPr lang="en-US" dirty="0" smtClean="0"/>
          </a:p>
          <a:p>
            <a:r>
              <a:rPr lang="en-US" dirty="0" smtClean="0"/>
              <a:t>Read </a:t>
            </a:r>
            <a:r>
              <a:rPr lang="en-US" dirty="0"/>
              <a:t>performance is greatly improved</a:t>
            </a:r>
          </a:p>
          <a:p>
            <a:pPr lvl="1"/>
            <a:r>
              <a:rPr lang="en-US" dirty="0"/>
              <a:t>Optimal with tuned block sizes and read ahead</a:t>
            </a:r>
          </a:p>
          <a:p>
            <a:pPr lvl="1"/>
            <a:r>
              <a:rPr lang="en-US" dirty="0"/>
              <a:t>Fewer disk seeks</a:t>
            </a:r>
          </a:p>
          <a:p>
            <a:endParaRPr lang="en-US" dirty="0"/>
          </a:p>
        </p:txBody>
      </p:sp>
      <p:sp>
        <p:nvSpPr>
          <p:cNvPr id="4" name="TextBox 3"/>
          <p:cNvSpPr txBox="1"/>
          <p:nvPr/>
        </p:nvSpPr>
        <p:spPr>
          <a:xfrm>
            <a:off x="2596576" y="2940192"/>
            <a:ext cx="3025188" cy="1052596"/>
          </a:xfrm>
          <a:prstGeom prst="rect">
            <a:avLst/>
          </a:prstGeom>
          <a:noFill/>
        </p:spPr>
        <p:txBody>
          <a:bodyPr wrap="none" rtlCol="0">
            <a:spAutoFit/>
          </a:bodyPr>
          <a:lstStyle/>
          <a:p>
            <a:pPr algn="ctr">
              <a:lnSpc>
                <a:spcPct val="130000"/>
              </a:lnSpc>
            </a:pPr>
            <a:r>
              <a:rPr lang="en-US" sz="2400" u="sng" dirty="0"/>
              <a:t>Document Per Event</a:t>
            </a:r>
          </a:p>
          <a:p>
            <a:pPr algn="ctr">
              <a:lnSpc>
                <a:spcPct val="130000"/>
              </a:lnSpc>
            </a:pPr>
            <a:r>
              <a:rPr lang="en-US" sz="2400" b="1" dirty="0"/>
              <a:t>3600 reads</a:t>
            </a:r>
          </a:p>
        </p:txBody>
      </p:sp>
      <p:sp>
        <p:nvSpPr>
          <p:cNvPr id="5" name="TextBox 4"/>
          <p:cNvSpPr txBox="1"/>
          <p:nvPr/>
        </p:nvSpPr>
        <p:spPr>
          <a:xfrm>
            <a:off x="6535202" y="2931162"/>
            <a:ext cx="3163046" cy="1052596"/>
          </a:xfrm>
          <a:prstGeom prst="rect">
            <a:avLst/>
          </a:prstGeom>
          <a:noFill/>
        </p:spPr>
        <p:txBody>
          <a:bodyPr wrap="none" rtlCol="0">
            <a:spAutoFit/>
          </a:bodyPr>
          <a:lstStyle/>
          <a:p>
            <a:pPr algn="ctr">
              <a:lnSpc>
                <a:spcPct val="130000"/>
              </a:lnSpc>
            </a:pPr>
            <a:r>
              <a:rPr lang="en-US" sz="2400" u="sng" dirty="0"/>
              <a:t>Document Per Minute</a:t>
            </a:r>
          </a:p>
          <a:p>
            <a:pPr algn="ctr">
              <a:lnSpc>
                <a:spcPct val="130000"/>
              </a:lnSpc>
            </a:pPr>
            <a:r>
              <a:rPr lang="en-US" sz="2400" b="1" dirty="0"/>
              <a:t>60 reads</a:t>
            </a:r>
          </a:p>
        </p:txBody>
      </p:sp>
    </p:spTree>
    <p:extLst>
      <p:ext uri="{BB962C8B-B14F-4D97-AF65-F5344CB8AC3E}">
        <p14:creationId xmlns:p14="http://schemas.microsoft.com/office/powerpoint/2010/main" val="2700185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Characterizing </a:t>
            </a:r>
            <a:r>
              <a:rPr lang="en-US" dirty="0" smtClean="0"/>
              <a:t>Memory Differences</a:t>
            </a:r>
            <a:endParaRPr lang="en-US" dirty="0"/>
          </a:p>
        </p:txBody>
      </p:sp>
      <p:sp>
        <p:nvSpPr>
          <p:cNvPr id="3" name="Text Placeholder 2"/>
          <p:cNvSpPr>
            <a:spLocks noGrp="1"/>
          </p:cNvSpPr>
          <p:nvPr>
            <p:ph type="body" idx="1"/>
          </p:nvPr>
        </p:nvSpPr>
        <p:spPr>
          <a:xfrm>
            <a:off x="1018902" y="1586820"/>
            <a:ext cx="10334897" cy="4851400"/>
          </a:xfrm>
        </p:spPr>
        <p:txBody>
          <a:bodyPr/>
          <a:lstStyle/>
          <a:p>
            <a:r>
              <a:rPr lang="en-US" dirty="0" smtClean="0"/>
              <a:t>_id index for 1 billion events:</a:t>
            </a:r>
            <a:endParaRPr lang="en-US" dirty="0"/>
          </a:p>
          <a:p>
            <a:endParaRPr lang="en-US" dirty="0" smtClean="0"/>
          </a:p>
          <a:p>
            <a:endParaRPr lang="en-US" dirty="0"/>
          </a:p>
          <a:p>
            <a:r>
              <a:rPr lang="en-US" dirty="0" smtClean="0"/>
              <a:t>_id index plus </a:t>
            </a:r>
            <a:r>
              <a:rPr lang="en-US" dirty="0" err="1" smtClean="0"/>
              <a:t>segId</a:t>
            </a:r>
            <a:r>
              <a:rPr lang="en-US" dirty="0" smtClean="0"/>
              <a:t> and </a:t>
            </a:r>
            <a:r>
              <a:rPr lang="en-US" dirty="0" err="1" smtClean="0"/>
              <a:t>ts</a:t>
            </a:r>
            <a:r>
              <a:rPr lang="en-US" dirty="0" smtClean="0"/>
              <a:t> index:</a:t>
            </a:r>
          </a:p>
          <a:p>
            <a:endParaRPr lang="en-US" dirty="0" smtClean="0"/>
          </a:p>
          <a:p>
            <a:endParaRPr lang="en-US" dirty="0"/>
          </a:p>
          <a:p>
            <a:r>
              <a:rPr lang="en-US" dirty="0" smtClean="0"/>
              <a:t>Memory requirements significantly reduced</a:t>
            </a:r>
          </a:p>
          <a:p>
            <a:pPr lvl="1"/>
            <a:r>
              <a:rPr lang="en-US" dirty="0" smtClean="0"/>
              <a:t>Fewer shards</a:t>
            </a:r>
          </a:p>
          <a:p>
            <a:pPr lvl="1"/>
            <a:r>
              <a:rPr lang="en-US" dirty="0" smtClean="0"/>
              <a:t>Lower capacity servers (far less RAM especially)</a:t>
            </a:r>
            <a:endParaRPr lang="en-US" dirty="0"/>
          </a:p>
          <a:p>
            <a:endParaRPr lang="en-US" dirty="0"/>
          </a:p>
        </p:txBody>
      </p:sp>
      <p:sp>
        <p:nvSpPr>
          <p:cNvPr id="4" name="TextBox 3"/>
          <p:cNvSpPr txBox="1"/>
          <p:nvPr/>
        </p:nvSpPr>
        <p:spPr>
          <a:xfrm>
            <a:off x="2596576" y="2086680"/>
            <a:ext cx="3025188" cy="1052596"/>
          </a:xfrm>
          <a:prstGeom prst="rect">
            <a:avLst/>
          </a:prstGeom>
          <a:noFill/>
        </p:spPr>
        <p:txBody>
          <a:bodyPr wrap="none" rtlCol="0">
            <a:spAutoFit/>
          </a:bodyPr>
          <a:lstStyle/>
          <a:p>
            <a:pPr algn="ctr">
              <a:lnSpc>
                <a:spcPct val="130000"/>
              </a:lnSpc>
            </a:pPr>
            <a:r>
              <a:rPr lang="en-US" sz="2400" u="sng" dirty="0"/>
              <a:t>Document Per Event</a:t>
            </a:r>
          </a:p>
          <a:p>
            <a:pPr algn="ctr">
              <a:lnSpc>
                <a:spcPct val="130000"/>
              </a:lnSpc>
            </a:pPr>
            <a:r>
              <a:rPr lang="en-US" sz="2400" b="1" dirty="0"/>
              <a:t>~32 GB</a:t>
            </a:r>
          </a:p>
        </p:txBody>
      </p:sp>
      <p:sp>
        <p:nvSpPr>
          <p:cNvPr id="5" name="TextBox 4"/>
          <p:cNvSpPr txBox="1"/>
          <p:nvPr/>
        </p:nvSpPr>
        <p:spPr>
          <a:xfrm>
            <a:off x="6535202" y="2077650"/>
            <a:ext cx="3163046" cy="1052596"/>
          </a:xfrm>
          <a:prstGeom prst="rect">
            <a:avLst/>
          </a:prstGeom>
          <a:noFill/>
        </p:spPr>
        <p:txBody>
          <a:bodyPr wrap="none" rtlCol="0">
            <a:spAutoFit/>
          </a:bodyPr>
          <a:lstStyle/>
          <a:p>
            <a:pPr algn="ctr">
              <a:lnSpc>
                <a:spcPct val="130000"/>
              </a:lnSpc>
            </a:pPr>
            <a:r>
              <a:rPr lang="en-US" sz="2400" u="sng" dirty="0"/>
              <a:t>Document Per Minute</a:t>
            </a:r>
          </a:p>
          <a:p>
            <a:pPr algn="ctr">
              <a:lnSpc>
                <a:spcPct val="130000"/>
              </a:lnSpc>
            </a:pPr>
            <a:r>
              <a:rPr lang="en-US" sz="2400" b="1" dirty="0"/>
              <a:t>~.5 GB</a:t>
            </a:r>
          </a:p>
        </p:txBody>
      </p:sp>
      <p:sp>
        <p:nvSpPr>
          <p:cNvPr id="8" name="TextBox 7"/>
          <p:cNvSpPr txBox="1"/>
          <p:nvPr/>
        </p:nvSpPr>
        <p:spPr>
          <a:xfrm>
            <a:off x="2650199" y="3791304"/>
            <a:ext cx="3025188" cy="1052596"/>
          </a:xfrm>
          <a:prstGeom prst="rect">
            <a:avLst/>
          </a:prstGeom>
          <a:noFill/>
        </p:spPr>
        <p:txBody>
          <a:bodyPr wrap="none" rtlCol="0">
            <a:spAutoFit/>
          </a:bodyPr>
          <a:lstStyle/>
          <a:p>
            <a:pPr algn="ctr">
              <a:lnSpc>
                <a:spcPct val="130000"/>
              </a:lnSpc>
            </a:pPr>
            <a:r>
              <a:rPr lang="en-US" sz="2400" u="sng" dirty="0"/>
              <a:t>Document Per Event</a:t>
            </a:r>
          </a:p>
          <a:p>
            <a:pPr algn="ctr">
              <a:lnSpc>
                <a:spcPct val="130000"/>
              </a:lnSpc>
            </a:pPr>
            <a:r>
              <a:rPr lang="en-US" sz="2400" b="1" dirty="0"/>
              <a:t>~100 GB</a:t>
            </a:r>
          </a:p>
        </p:txBody>
      </p:sp>
      <p:sp>
        <p:nvSpPr>
          <p:cNvPr id="9" name="TextBox 8"/>
          <p:cNvSpPr txBox="1"/>
          <p:nvPr/>
        </p:nvSpPr>
        <p:spPr>
          <a:xfrm>
            <a:off x="6588825" y="3782274"/>
            <a:ext cx="3163046" cy="1052596"/>
          </a:xfrm>
          <a:prstGeom prst="rect">
            <a:avLst/>
          </a:prstGeom>
          <a:noFill/>
        </p:spPr>
        <p:txBody>
          <a:bodyPr wrap="none" rtlCol="0">
            <a:spAutoFit/>
          </a:bodyPr>
          <a:lstStyle/>
          <a:p>
            <a:pPr algn="ctr">
              <a:lnSpc>
                <a:spcPct val="130000"/>
              </a:lnSpc>
            </a:pPr>
            <a:r>
              <a:rPr lang="en-US" sz="2400" u="sng" dirty="0"/>
              <a:t>Document Per Minute</a:t>
            </a:r>
          </a:p>
          <a:p>
            <a:pPr algn="ctr">
              <a:lnSpc>
                <a:spcPct val="130000"/>
              </a:lnSpc>
            </a:pPr>
            <a:r>
              <a:rPr lang="en-US" sz="2400" b="1" dirty="0"/>
              <a:t>~2 GB</a:t>
            </a:r>
          </a:p>
        </p:txBody>
      </p:sp>
    </p:spTree>
    <p:extLst>
      <p:ext uri="{BB962C8B-B14F-4D97-AF65-F5344CB8AC3E}">
        <p14:creationId xmlns:p14="http://schemas.microsoft.com/office/powerpoint/2010/main" val="23015939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64"/>
          <p:cNvSpPr txBox="1"/>
          <p:nvPr/>
        </p:nvSpPr>
        <p:spPr>
          <a:xfrm>
            <a:off x="1941911" y="641275"/>
            <a:ext cx="9619321" cy="533479"/>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 sz="3200" b="1" dirty="0">
                <a:solidFill>
                  <a:srgbClr val="FFFFFF"/>
                </a:solidFill>
                <a:latin typeface="Arial Black"/>
                <a:ea typeface="Arial Black"/>
                <a:cs typeface="Arial Black"/>
                <a:sym typeface="Arial Black"/>
              </a:rPr>
              <a:t>CHOOSING A SHARD KEY FOR </a:t>
            </a:r>
            <a:r>
              <a:rPr lang="en" sz="3200" b="1" dirty="0" smtClean="0">
                <a:solidFill>
                  <a:srgbClr val="FFFFFF"/>
                </a:solidFill>
                <a:latin typeface="Arial Black"/>
                <a:ea typeface="Arial Black"/>
                <a:cs typeface="Arial Black"/>
                <a:sym typeface="Arial Black"/>
              </a:rPr>
              <a:t>TIME SERIES DATA</a:t>
            </a:r>
            <a:endParaRPr dirty="0"/>
          </a:p>
        </p:txBody>
      </p:sp>
      <p:sp>
        <p:nvSpPr>
          <p:cNvPr id="686" name="Google Shape;686;p64"/>
          <p:cNvSpPr/>
          <p:nvPr/>
        </p:nvSpPr>
        <p:spPr>
          <a:xfrm>
            <a:off x="2438400" y="2175490"/>
            <a:ext cx="8704217" cy="3077764"/>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 sz="3200" dirty="0">
                <a:solidFill>
                  <a:schemeClr val="lt1"/>
                </a:solidFill>
                <a:latin typeface="Arial Black"/>
                <a:ea typeface="Arial Black"/>
                <a:cs typeface="Arial Black"/>
                <a:sym typeface="Arial Black"/>
              </a:rPr>
              <a:t>Cardinality - </a:t>
            </a:r>
            <a:r>
              <a:rPr lang="en" sz="3200" b="1" dirty="0">
                <a:solidFill>
                  <a:srgbClr val="69B241"/>
                </a:solidFill>
                <a:latin typeface="Arial Black"/>
                <a:ea typeface="Arial Black"/>
                <a:cs typeface="Arial Black"/>
                <a:sym typeface="Arial Black"/>
              </a:rPr>
              <a:t>LARGE</a:t>
            </a:r>
            <a:r>
              <a:rPr lang="en" sz="3200" dirty="0">
                <a:solidFill>
                  <a:schemeClr val="lt1"/>
                </a:solidFill>
                <a:latin typeface="Arial Black"/>
                <a:ea typeface="Arial Black"/>
                <a:cs typeface="Arial Black"/>
                <a:sym typeface="Arial Black"/>
              </a:rPr>
              <a:t/>
            </a:r>
            <a:br>
              <a:rPr lang="en" sz="3200" dirty="0">
                <a:solidFill>
                  <a:schemeClr val="lt1"/>
                </a:solidFill>
                <a:latin typeface="Arial Black"/>
                <a:ea typeface="Arial Black"/>
                <a:cs typeface="Arial Black"/>
                <a:sym typeface="Arial Black"/>
              </a:rPr>
            </a:br>
            <a:endParaRPr sz="3200" dirty="0">
              <a:solidFill>
                <a:schemeClr val="lt1"/>
              </a:solidFill>
              <a:latin typeface="Arial Black"/>
              <a:ea typeface="Arial Black"/>
              <a:cs typeface="Arial Black"/>
              <a:sym typeface="Arial Black"/>
            </a:endParaRPr>
          </a:p>
          <a:p>
            <a:pPr marL="0" marR="0" lvl="0" indent="0" algn="l" rtl="0">
              <a:spcBef>
                <a:spcPts val="0"/>
              </a:spcBef>
              <a:spcAft>
                <a:spcPts val="0"/>
              </a:spcAft>
              <a:buNone/>
            </a:pPr>
            <a:r>
              <a:rPr lang="en" sz="3200" dirty="0">
                <a:solidFill>
                  <a:schemeClr val="lt1"/>
                </a:solidFill>
                <a:latin typeface="Arial Black"/>
                <a:ea typeface="Arial Black"/>
                <a:cs typeface="Arial Black"/>
                <a:sym typeface="Arial Black"/>
              </a:rPr>
              <a:t>	Write distribution - </a:t>
            </a:r>
            <a:r>
              <a:rPr lang="en" sz="3200" b="1" dirty="0">
                <a:solidFill>
                  <a:srgbClr val="69B241"/>
                </a:solidFill>
                <a:latin typeface="Arial Black"/>
                <a:ea typeface="Arial Black"/>
                <a:cs typeface="Arial Black"/>
                <a:sym typeface="Arial Black"/>
              </a:rPr>
              <a:t>EVEN</a:t>
            </a:r>
            <a:endParaRPr dirty="0"/>
          </a:p>
          <a:p>
            <a:pPr marL="0" marR="0" lvl="0" indent="0" algn="l" rtl="0">
              <a:spcBef>
                <a:spcPts val="0"/>
              </a:spcBef>
              <a:spcAft>
                <a:spcPts val="0"/>
              </a:spcAft>
              <a:buNone/>
            </a:pPr>
            <a:endParaRPr sz="3200" dirty="0">
              <a:solidFill>
                <a:schemeClr val="lt1"/>
              </a:solidFill>
              <a:latin typeface="Arial Black"/>
              <a:ea typeface="Arial Black"/>
              <a:cs typeface="Arial Black"/>
              <a:sym typeface="Arial Black"/>
            </a:endParaRPr>
          </a:p>
          <a:p>
            <a:pPr marL="0" marR="0" lvl="0" indent="0" algn="l" rtl="0">
              <a:spcBef>
                <a:spcPts val="0"/>
              </a:spcBef>
              <a:spcAft>
                <a:spcPts val="0"/>
              </a:spcAft>
              <a:buNone/>
            </a:pPr>
            <a:r>
              <a:rPr lang="en" sz="3200" dirty="0">
                <a:solidFill>
                  <a:schemeClr val="lt1"/>
                </a:solidFill>
                <a:latin typeface="Arial Black"/>
                <a:ea typeface="Arial Black"/>
                <a:cs typeface="Arial Black"/>
                <a:sym typeface="Arial Black"/>
              </a:rPr>
              <a:t>		Query isolation - </a:t>
            </a:r>
            <a:r>
              <a:rPr lang="en" sz="3200" b="1" dirty="0">
                <a:solidFill>
                  <a:srgbClr val="69B241"/>
                </a:solidFill>
                <a:latin typeface="Arial Black"/>
                <a:ea typeface="Arial Black"/>
                <a:cs typeface="Arial Black"/>
                <a:sym typeface="Arial Black"/>
              </a:rPr>
              <a:t>ISOLATED</a:t>
            </a:r>
            <a:endParaRPr dirty="0"/>
          </a:p>
          <a:p>
            <a:pPr marL="0" marR="0" lvl="0" indent="0" algn="l" rtl="0">
              <a:spcBef>
                <a:spcPts val="0"/>
              </a:spcBef>
              <a:spcAft>
                <a:spcPts val="0"/>
              </a:spcAft>
              <a:buNone/>
            </a:pPr>
            <a:endParaRPr sz="3200" dirty="0">
              <a:solidFill>
                <a:schemeClr val="lt1"/>
              </a:solidFill>
              <a:latin typeface="Arial Black"/>
              <a:ea typeface="Arial Black"/>
              <a:cs typeface="Arial Black"/>
              <a:sym typeface="Arial Black"/>
            </a:endParaRPr>
          </a:p>
        </p:txBody>
      </p:sp>
      <p:pic>
        <p:nvPicPr>
          <p:cNvPr id="687" name="Google Shape;687;p64"/>
          <p:cNvPicPr preferRelativeResize="0"/>
          <p:nvPr/>
        </p:nvPicPr>
        <p:blipFill rotWithShape="1">
          <a:blip r:embed="rId3">
            <a:alphaModFix/>
          </a:blip>
          <a:srcRect/>
          <a:stretch/>
        </p:blipFill>
        <p:spPr>
          <a:xfrm>
            <a:off x="304800" y="298414"/>
            <a:ext cx="1219200" cy="1219200"/>
          </a:xfrm>
          <a:prstGeom prst="rect">
            <a:avLst/>
          </a:prstGeom>
          <a:noFill/>
          <a:ln>
            <a:noFill/>
          </a:ln>
        </p:spPr>
      </p:pic>
    </p:spTree>
    <p:extLst>
      <p:ext uri="{BB962C8B-B14F-4D97-AF65-F5344CB8AC3E}">
        <p14:creationId xmlns:p14="http://schemas.microsoft.com/office/powerpoint/2010/main" val="39925759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5"/>
          <p:cNvSpPr txBox="1">
            <a:spLocks noGrp="1"/>
          </p:cNvSpPr>
          <p:nvPr>
            <p:ph type="title"/>
          </p:nvPr>
        </p:nvSpPr>
        <p:spPr>
          <a:xfrm>
            <a:off x="608171" y="594360"/>
            <a:ext cx="10975659" cy="1143000"/>
          </a:xfrm>
          <a:prstGeom prst="rect">
            <a:avLst/>
          </a:prstGeom>
          <a:noFill/>
          <a:ln>
            <a:noFill/>
          </a:ln>
        </p:spPr>
        <p:txBody>
          <a:bodyPr spcFirstLastPara="1" wrap="square" lIns="0" tIns="162467" rIns="0" bIns="162467" anchor="t" anchorCtr="0">
            <a:noAutofit/>
          </a:bodyPr>
          <a:lstStyle/>
          <a:p>
            <a:pPr>
              <a:buClr>
                <a:schemeClr val="dk1"/>
              </a:buClr>
              <a:buSzPts val="3000"/>
            </a:pPr>
            <a:r>
              <a:rPr lang="en-US"/>
              <a:t>Shard Keys</a:t>
            </a:r>
            <a:endParaRPr/>
          </a:p>
        </p:txBody>
      </p:sp>
      <p:sp>
        <p:nvSpPr>
          <p:cNvPr id="533" name="Google Shape;533;p55"/>
          <p:cNvSpPr txBox="1">
            <a:spLocks noGrp="1"/>
          </p:cNvSpPr>
          <p:nvPr>
            <p:ph type="body" idx="1"/>
          </p:nvPr>
        </p:nvSpPr>
        <p:spPr>
          <a:xfrm>
            <a:off x="608171" y="1566815"/>
            <a:ext cx="10975659" cy="4206240"/>
          </a:xfrm>
          <a:prstGeom prst="rect">
            <a:avLst/>
          </a:prstGeom>
          <a:noFill/>
          <a:ln>
            <a:noFill/>
          </a:ln>
        </p:spPr>
        <p:txBody>
          <a:bodyPr spcFirstLastPara="1" wrap="square" lIns="91433" tIns="45700" rIns="91433" bIns="45700" anchor="t" anchorCtr="0">
            <a:noAutofit/>
          </a:bodyPr>
          <a:lstStyle/>
          <a:p>
            <a:pPr marL="228606" indent="-228606">
              <a:spcBef>
                <a:spcPts val="0"/>
              </a:spcBef>
              <a:buClr>
                <a:schemeClr val="dk1"/>
              </a:buClr>
              <a:buSzPts val="2100"/>
            </a:pPr>
            <a:r>
              <a:rPr lang="en-US"/>
              <a:t>A good shard key has:</a:t>
            </a:r>
            <a:endParaRPr/>
          </a:p>
          <a:p>
            <a:pPr marL="685819" lvl="1" indent="-228605">
              <a:buClr>
                <a:schemeClr val="dk1"/>
              </a:buClr>
              <a:buSzPts val="1800"/>
            </a:pPr>
            <a:r>
              <a:rPr lang="en-US"/>
              <a:t>sufficient cardinality</a:t>
            </a:r>
            <a:endParaRPr/>
          </a:p>
          <a:p>
            <a:pPr marL="685819" lvl="1" indent="-228605">
              <a:buClr>
                <a:schemeClr val="dk1"/>
              </a:buClr>
              <a:buSzPts val="1800"/>
            </a:pPr>
            <a:r>
              <a:rPr lang="en-US"/>
              <a:t>distributed writes</a:t>
            </a:r>
            <a:endParaRPr/>
          </a:p>
          <a:p>
            <a:pPr marL="685819" lvl="1" indent="-228605">
              <a:buClr>
                <a:schemeClr val="dk1"/>
              </a:buClr>
              <a:buSzPts val="1800"/>
            </a:pPr>
            <a:r>
              <a:rPr lang="en-US"/>
              <a:t>targeted reads (query isolation)</a:t>
            </a:r>
            <a:endParaRPr/>
          </a:p>
          <a:p>
            <a:pPr marL="228606" indent="-228606">
              <a:buClr>
                <a:schemeClr val="dk1"/>
              </a:buClr>
              <a:buSzPts val="2100"/>
            </a:pPr>
            <a:r>
              <a:rPr lang="en-US"/>
              <a:t>Shard key should be in every query if possible</a:t>
            </a:r>
            <a:endParaRPr/>
          </a:p>
          <a:p>
            <a:pPr marL="685819" lvl="1" indent="-228605">
              <a:buClr>
                <a:schemeClr val="dk1"/>
              </a:buClr>
              <a:buSzPts val="1800"/>
            </a:pPr>
            <a:r>
              <a:rPr lang="en-US"/>
              <a:t>scatter gather otherwise</a:t>
            </a:r>
            <a:endParaRPr/>
          </a:p>
          <a:p>
            <a:pPr marL="228606" indent="-228606">
              <a:buClr>
                <a:schemeClr val="dk1"/>
              </a:buClr>
              <a:buSzPts val="2100"/>
            </a:pPr>
            <a:r>
              <a:rPr lang="en-US"/>
              <a:t>Choosing a good shard key is important!</a:t>
            </a:r>
            <a:endParaRPr/>
          </a:p>
          <a:p>
            <a:pPr marL="685819" lvl="1" indent="-228605">
              <a:buClr>
                <a:schemeClr val="dk1"/>
              </a:buClr>
              <a:buSzPts val="1800"/>
            </a:pPr>
            <a:r>
              <a:rPr lang="en-US"/>
              <a:t>affects performance and scalability</a:t>
            </a:r>
            <a:endParaRPr/>
          </a:p>
          <a:p>
            <a:pPr marL="685819" lvl="1" indent="-228605">
              <a:buClr>
                <a:schemeClr val="dk1"/>
              </a:buClr>
              <a:buSzPts val="1800"/>
            </a:pPr>
            <a:r>
              <a:rPr lang="en-US"/>
              <a:t>changing it later is expensive</a:t>
            </a:r>
            <a:endParaRPr/>
          </a:p>
        </p:txBody>
      </p:sp>
      <p:grpSp>
        <p:nvGrpSpPr>
          <p:cNvPr id="534" name="Google Shape;534;p55"/>
          <p:cNvGrpSpPr/>
          <p:nvPr/>
        </p:nvGrpSpPr>
        <p:grpSpPr>
          <a:xfrm>
            <a:off x="6606451" y="967520"/>
            <a:ext cx="5009623" cy="1765493"/>
            <a:chOff x="6604730" y="1170169"/>
            <a:chExt cx="5008318" cy="1765493"/>
          </a:xfrm>
        </p:grpSpPr>
        <p:pic>
          <p:nvPicPr>
            <p:cNvPr id="535" name="Google Shape;535;p55" descr="Untitled.png"/>
            <p:cNvPicPr preferRelativeResize="0"/>
            <p:nvPr/>
          </p:nvPicPr>
          <p:blipFill rotWithShape="1">
            <a:blip r:embed="rId3">
              <a:alphaModFix/>
            </a:blip>
            <a:srcRect/>
            <a:stretch/>
          </p:blipFill>
          <p:spPr>
            <a:xfrm>
              <a:off x="6604730" y="1170169"/>
              <a:ext cx="5008318" cy="1765493"/>
            </a:xfrm>
            <a:prstGeom prst="rect">
              <a:avLst/>
            </a:prstGeom>
            <a:noFill/>
            <a:ln>
              <a:noFill/>
            </a:ln>
          </p:spPr>
        </p:pic>
        <p:sp>
          <p:nvSpPr>
            <p:cNvPr id="536" name="Google Shape;536;p55"/>
            <p:cNvSpPr txBox="1"/>
            <p:nvPr/>
          </p:nvSpPr>
          <p:spPr>
            <a:xfrm>
              <a:off x="10218178" y="2192933"/>
              <a:ext cx="543637" cy="615553"/>
            </a:xfrm>
            <a:prstGeom prst="rect">
              <a:avLst/>
            </a:prstGeom>
            <a:noFill/>
            <a:ln>
              <a:noFill/>
            </a:ln>
          </p:spPr>
          <p:txBody>
            <a:bodyPr spcFirstLastPara="1" wrap="square" lIns="121900" tIns="60933" rIns="121900" bIns="60933" anchor="t" anchorCtr="0">
              <a:noAutofit/>
            </a:bodyPr>
            <a:lstStyle/>
            <a:p>
              <a:r>
                <a:rPr lang="en-US" sz="3200">
                  <a:solidFill>
                    <a:schemeClr val="dk1"/>
                  </a:solidFill>
                  <a:latin typeface="Abel"/>
                  <a:ea typeface="Abel"/>
                  <a:cs typeface="Abel"/>
                  <a:sym typeface="Abel"/>
                </a:rPr>
                <a:t>…</a:t>
              </a:r>
              <a:endParaRPr sz="3200">
                <a:solidFill>
                  <a:schemeClr val="dk1"/>
                </a:solidFill>
                <a:latin typeface="Abel"/>
                <a:ea typeface="Abel"/>
                <a:cs typeface="Abel"/>
                <a:sym typeface="Abel"/>
              </a:endParaRPr>
            </a:p>
          </p:txBody>
        </p:sp>
      </p:grpSp>
    </p:spTree>
    <p:extLst>
      <p:ext uri="{BB962C8B-B14F-4D97-AF65-F5344CB8AC3E}">
        <p14:creationId xmlns:p14="http://schemas.microsoft.com/office/powerpoint/2010/main" val="2526108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6"/>
          <p:cNvSpPr txBox="1">
            <a:spLocks noGrp="1"/>
          </p:cNvSpPr>
          <p:nvPr>
            <p:ph type="title"/>
          </p:nvPr>
        </p:nvSpPr>
        <p:spPr>
          <a:xfrm>
            <a:off x="608171" y="594360"/>
            <a:ext cx="10975659" cy="1143000"/>
          </a:xfrm>
          <a:prstGeom prst="rect">
            <a:avLst/>
          </a:prstGeom>
          <a:noFill/>
          <a:ln>
            <a:noFill/>
          </a:ln>
        </p:spPr>
        <p:txBody>
          <a:bodyPr spcFirstLastPara="1" wrap="square" lIns="0" tIns="162467" rIns="0" bIns="162467" anchor="t" anchorCtr="0">
            <a:noAutofit/>
          </a:bodyPr>
          <a:lstStyle/>
          <a:p>
            <a:pPr>
              <a:buClr>
                <a:schemeClr val="dk1"/>
              </a:buClr>
              <a:buSzPts val="3000"/>
            </a:pPr>
            <a:r>
              <a:rPr lang="en-US"/>
              <a:t>Hashed Shard Key</a:t>
            </a:r>
            <a:endParaRPr/>
          </a:p>
        </p:txBody>
      </p:sp>
      <p:sp>
        <p:nvSpPr>
          <p:cNvPr id="542" name="Google Shape;542;p56"/>
          <p:cNvSpPr txBox="1">
            <a:spLocks noGrp="1"/>
          </p:cNvSpPr>
          <p:nvPr>
            <p:ph type="body" idx="1"/>
          </p:nvPr>
        </p:nvSpPr>
        <p:spPr>
          <a:xfrm>
            <a:off x="608171" y="1742445"/>
            <a:ext cx="10975659" cy="4206240"/>
          </a:xfrm>
          <a:prstGeom prst="rect">
            <a:avLst/>
          </a:prstGeom>
          <a:noFill/>
          <a:ln>
            <a:noFill/>
          </a:ln>
        </p:spPr>
        <p:txBody>
          <a:bodyPr spcFirstLastPara="1" wrap="square" lIns="91433" tIns="45700" rIns="91433" bIns="45700" anchor="t" anchorCtr="0">
            <a:noAutofit/>
          </a:bodyPr>
          <a:lstStyle/>
          <a:p>
            <a:pPr marL="228606" indent="-228606">
              <a:spcBef>
                <a:spcPts val="0"/>
              </a:spcBef>
              <a:buClr>
                <a:schemeClr val="dk1"/>
              </a:buClr>
              <a:buSzPts val="2100"/>
            </a:pPr>
            <a:r>
              <a:rPr lang="en-US"/>
              <a:t>Pros:</a:t>
            </a:r>
            <a:endParaRPr/>
          </a:p>
          <a:p>
            <a:pPr marL="685819" lvl="1" indent="-228605">
              <a:buClr>
                <a:schemeClr val="dk1"/>
              </a:buClr>
              <a:buSzPts val="1800"/>
            </a:pPr>
            <a:r>
              <a:rPr lang="en-US"/>
              <a:t>Evenly distributed writes</a:t>
            </a:r>
            <a:endParaRPr/>
          </a:p>
          <a:p>
            <a:pPr marL="228606" indent="-228606">
              <a:buClr>
                <a:schemeClr val="dk1"/>
              </a:buClr>
              <a:buSzPts val="2100"/>
            </a:pPr>
            <a:r>
              <a:rPr lang="en-US"/>
              <a:t>Cons:</a:t>
            </a:r>
            <a:endParaRPr/>
          </a:p>
          <a:p>
            <a:pPr marL="685819" lvl="1" indent="-228605">
              <a:buClr>
                <a:schemeClr val="dk1"/>
              </a:buClr>
              <a:buSzPts val="1800"/>
            </a:pPr>
            <a:r>
              <a:rPr lang="en-US"/>
              <a:t>Range-based queries turn into scatter gather</a:t>
            </a:r>
            <a:endParaRPr/>
          </a:p>
          <a:p>
            <a:pPr marL="685819" lvl="1" indent="-228605">
              <a:buClr>
                <a:schemeClr val="dk1"/>
              </a:buClr>
              <a:buSzPts val="1800"/>
            </a:pPr>
            <a:r>
              <a:rPr lang="en-US"/>
              <a:t>Random data (and index) updates can be I/O intensive, although this is unlikely for immutable time series data</a:t>
            </a:r>
            <a:endParaRPr/>
          </a:p>
          <a:p>
            <a:pPr marL="228606" indent="-50811">
              <a:buClr>
                <a:schemeClr val="dk1"/>
              </a:buClr>
              <a:buSzPts val="2100"/>
              <a:buNone/>
            </a:pPr>
            <a:endParaRPr/>
          </a:p>
          <a:p>
            <a:pPr marL="0" indent="0">
              <a:buClr>
                <a:schemeClr val="dk1"/>
              </a:buClr>
              <a:buSzPts val="2100"/>
              <a:buNone/>
            </a:pPr>
            <a:r>
              <a:rPr lang="en-US" b="1"/>
              <a:t>Likely not a good candidate for time series data due to range queries</a:t>
            </a:r>
            <a:endParaRPr b="1"/>
          </a:p>
        </p:txBody>
      </p:sp>
      <p:grpSp>
        <p:nvGrpSpPr>
          <p:cNvPr id="543" name="Google Shape;543;p56"/>
          <p:cNvGrpSpPr/>
          <p:nvPr/>
        </p:nvGrpSpPr>
        <p:grpSpPr>
          <a:xfrm>
            <a:off x="6606451" y="958752"/>
            <a:ext cx="5009623" cy="1765493"/>
            <a:chOff x="6604730" y="958752"/>
            <a:chExt cx="5008318" cy="1765493"/>
          </a:xfrm>
        </p:grpSpPr>
        <p:pic>
          <p:nvPicPr>
            <p:cNvPr id="544" name="Google Shape;544;p56" descr="Untitled.png"/>
            <p:cNvPicPr preferRelativeResize="0"/>
            <p:nvPr/>
          </p:nvPicPr>
          <p:blipFill rotWithShape="1">
            <a:blip r:embed="rId3">
              <a:alphaModFix/>
            </a:blip>
            <a:srcRect/>
            <a:stretch/>
          </p:blipFill>
          <p:spPr>
            <a:xfrm>
              <a:off x="6604730" y="958752"/>
              <a:ext cx="5008318" cy="1765493"/>
            </a:xfrm>
            <a:prstGeom prst="rect">
              <a:avLst/>
            </a:prstGeom>
            <a:noFill/>
            <a:ln>
              <a:noFill/>
            </a:ln>
          </p:spPr>
        </p:pic>
        <p:sp>
          <p:nvSpPr>
            <p:cNvPr id="545" name="Google Shape;545;p56"/>
            <p:cNvSpPr txBox="1"/>
            <p:nvPr/>
          </p:nvSpPr>
          <p:spPr>
            <a:xfrm>
              <a:off x="10218178" y="1991353"/>
              <a:ext cx="543637" cy="615553"/>
            </a:xfrm>
            <a:prstGeom prst="rect">
              <a:avLst/>
            </a:prstGeom>
            <a:noFill/>
            <a:ln>
              <a:noFill/>
            </a:ln>
          </p:spPr>
          <p:txBody>
            <a:bodyPr spcFirstLastPara="1" wrap="square" lIns="121900" tIns="60933" rIns="121900" bIns="60933" anchor="t" anchorCtr="0">
              <a:noAutofit/>
            </a:bodyPr>
            <a:lstStyle/>
            <a:p>
              <a:r>
                <a:rPr lang="en-US" sz="3200">
                  <a:solidFill>
                    <a:schemeClr val="dk1"/>
                  </a:solidFill>
                  <a:latin typeface="Abel"/>
                  <a:ea typeface="Abel"/>
                  <a:cs typeface="Abel"/>
                  <a:sym typeface="Abel"/>
                </a:rPr>
                <a:t>…</a:t>
              </a:r>
              <a:endParaRPr sz="3200">
                <a:solidFill>
                  <a:schemeClr val="dk1"/>
                </a:solidFill>
                <a:latin typeface="Abel"/>
                <a:ea typeface="Abel"/>
                <a:cs typeface="Abel"/>
                <a:sym typeface="Abel"/>
              </a:endParaRPr>
            </a:p>
          </p:txBody>
        </p:sp>
      </p:grpSp>
    </p:spTree>
    <p:extLst>
      <p:ext uri="{BB962C8B-B14F-4D97-AF65-F5344CB8AC3E}">
        <p14:creationId xmlns:p14="http://schemas.microsoft.com/office/powerpoint/2010/main" val="3466442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7"/>
          <p:cNvSpPr txBox="1">
            <a:spLocks noGrp="1"/>
          </p:cNvSpPr>
          <p:nvPr>
            <p:ph type="title"/>
          </p:nvPr>
        </p:nvSpPr>
        <p:spPr>
          <a:xfrm>
            <a:off x="608171" y="594360"/>
            <a:ext cx="10975659" cy="1143000"/>
          </a:xfrm>
          <a:prstGeom prst="rect">
            <a:avLst/>
          </a:prstGeom>
          <a:noFill/>
          <a:ln>
            <a:noFill/>
          </a:ln>
        </p:spPr>
        <p:txBody>
          <a:bodyPr spcFirstLastPara="1" wrap="square" lIns="0" tIns="162467" rIns="0" bIns="162467" anchor="t" anchorCtr="0">
            <a:noAutofit/>
          </a:bodyPr>
          <a:lstStyle/>
          <a:p>
            <a:pPr>
              <a:buClr>
                <a:schemeClr val="dk1"/>
              </a:buClr>
              <a:buSzPts val="3000"/>
            </a:pPr>
            <a:r>
              <a:rPr lang="en-US"/>
              <a:t>Bad Shard Key: insufficient cardinality</a:t>
            </a:r>
            <a:endParaRPr/>
          </a:p>
        </p:txBody>
      </p:sp>
      <p:sp>
        <p:nvSpPr>
          <p:cNvPr id="551" name="Google Shape;551;p57"/>
          <p:cNvSpPr txBox="1">
            <a:spLocks noGrp="1"/>
          </p:cNvSpPr>
          <p:nvPr>
            <p:ph type="body" idx="1"/>
          </p:nvPr>
        </p:nvSpPr>
        <p:spPr>
          <a:xfrm>
            <a:off x="608171" y="1526285"/>
            <a:ext cx="10975659" cy="4206240"/>
          </a:xfrm>
          <a:prstGeom prst="rect">
            <a:avLst/>
          </a:prstGeom>
          <a:noFill/>
          <a:ln>
            <a:noFill/>
          </a:ln>
        </p:spPr>
        <p:txBody>
          <a:bodyPr spcFirstLastPara="1" wrap="square" lIns="91433" tIns="45700" rIns="91433" bIns="45700" anchor="t" anchorCtr="0">
            <a:noAutofit/>
          </a:bodyPr>
          <a:lstStyle/>
          <a:p>
            <a:pPr marL="228606" indent="-228606">
              <a:spcBef>
                <a:spcPts val="0"/>
              </a:spcBef>
              <a:buClr>
                <a:schemeClr val="dk1"/>
              </a:buClr>
              <a:buSzPts val="2100"/>
            </a:pPr>
            <a:r>
              <a:rPr lang="en-US" dirty="0"/>
              <a:t>Examples: </a:t>
            </a:r>
            <a:r>
              <a:rPr lang="en-US" dirty="0" err="1" smtClean="0"/>
              <a:t>asset_id</a:t>
            </a:r>
            <a:r>
              <a:rPr lang="en-US" dirty="0" smtClean="0"/>
              <a:t> hex </a:t>
            </a:r>
            <a:r>
              <a:rPr lang="en-US" dirty="0"/>
              <a:t>or station id</a:t>
            </a:r>
            <a:endParaRPr dirty="0"/>
          </a:p>
          <a:p>
            <a:pPr marL="228606" indent="-228606">
              <a:buClr>
                <a:schemeClr val="dk1"/>
              </a:buClr>
              <a:buSzPts val="2100"/>
            </a:pPr>
            <a:r>
              <a:rPr lang="en-US" dirty="0"/>
              <a:t>Induces </a:t>
            </a:r>
            <a:r>
              <a:rPr lang="en-US" dirty="0" err="1"/>
              <a:t>unsplittable</a:t>
            </a:r>
            <a:r>
              <a:rPr lang="en-US" dirty="0"/>
              <a:t> "jumbo chunks"</a:t>
            </a:r>
            <a:endParaRPr dirty="0"/>
          </a:p>
        </p:txBody>
      </p:sp>
      <p:sp>
        <p:nvSpPr>
          <p:cNvPr id="552" name="Google Shape;552;p57"/>
          <p:cNvSpPr/>
          <p:nvPr/>
        </p:nvSpPr>
        <p:spPr>
          <a:xfrm>
            <a:off x="2126465" y="4365436"/>
            <a:ext cx="1422448" cy="912313"/>
          </a:xfrm>
          <a:prstGeom prst="roundRect">
            <a:avLst>
              <a:gd name="adj" fmla="val 6724"/>
            </a:avLst>
          </a:prstGeom>
          <a:solidFill>
            <a:srgbClr val="568D33"/>
          </a:solidFill>
          <a:ln>
            <a:noFill/>
          </a:ln>
        </p:spPr>
        <p:txBody>
          <a:bodyPr spcFirstLastPara="1" wrap="square" lIns="91433" tIns="45700" rIns="91433" bIns="45700" anchor="ctr" anchorCtr="0">
            <a:noAutofit/>
          </a:bodyPr>
          <a:lstStyle/>
          <a:p>
            <a:pPr algn="ctr"/>
            <a:r>
              <a:rPr lang="en-US" sz="2400" b="1">
                <a:solidFill>
                  <a:schemeClr val="lt1"/>
                </a:solidFill>
                <a:latin typeface="Abel"/>
                <a:ea typeface="Abel"/>
                <a:cs typeface="Abel"/>
                <a:sym typeface="Abel"/>
              </a:rPr>
              <a:t>Shard 1</a:t>
            </a:r>
            <a:endParaRPr sz="1867"/>
          </a:p>
        </p:txBody>
      </p:sp>
      <p:sp>
        <p:nvSpPr>
          <p:cNvPr id="553" name="Google Shape;553;p57"/>
          <p:cNvSpPr/>
          <p:nvPr/>
        </p:nvSpPr>
        <p:spPr>
          <a:xfrm>
            <a:off x="4835695" y="2629246"/>
            <a:ext cx="2043227" cy="636711"/>
          </a:xfrm>
          <a:prstGeom prst="roundRect">
            <a:avLst>
              <a:gd name="adj" fmla="val 6724"/>
            </a:avLst>
          </a:prstGeom>
          <a:solidFill>
            <a:srgbClr val="568D33"/>
          </a:solidFill>
          <a:ln>
            <a:noFill/>
          </a:ln>
        </p:spPr>
        <p:txBody>
          <a:bodyPr spcFirstLastPara="1" wrap="square" lIns="91433" tIns="45700" rIns="91433" bIns="45700" anchor="ctr" anchorCtr="0">
            <a:noAutofit/>
          </a:bodyPr>
          <a:lstStyle/>
          <a:p>
            <a:pPr algn="ctr"/>
            <a:r>
              <a:rPr lang="en-US" sz="2400" b="1">
                <a:solidFill>
                  <a:schemeClr val="lt1"/>
                </a:solidFill>
                <a:latin typeface="Abel"/>
                <a:ea typeface="Abel"/>
                <a:cs typeface="Abel"/>
                <a:sym typeface="Abel"/>
              </a:rPr>
              <a:t>mongos</a:t>
            </a:r>
            <a:endParaRPr sz="1867"/>
          </a:p>
        </p:txBody>
      </p:sp>
      <p:sp>
        <p:nvSpPr>
          <p:cNvPr id="554" name="Google Shape;554;p57"/>
          <p:cNvSpPr/>
          <p:nvPr/>
        </p:nvSpPr>
        <p:spPr>
          <a:xfrm>
            <a:off x="4170001" y="4365433"/>
            <a:ext cx="1422448" cy="1311083"/>
          </a:xfrm>
          <a:prstGeom prst="roundRect">
            <a:avLst>
              <a:gd name="adj" fmla="val 6724"/>
            </a:avLst>
          </a:prstGeom>
          <a:solidFill>
            <a:schemeClr val="accent2"/>
          </a:solidFill>
          <a:ln>
            <a:noFill/>
          </a:ln>
        </p:spPr>
        <p:txBody>
          <a:bodyPr spcFirstLastPara="1" wrap="square" lIns="91433" tIns="45700" rIns="91433" bIns="45700" anchor="ctr" anchorCtr="0">
            <a:noAutofit/>
          </a:bodyPr>
          <a:lstStyle/>
          <a:p>
            <a:pPr algn="ctr"/>
            <a:r>
              <a:rPr lang="en-US" sz="2400" b="1">
                <a:solidFill>
                  <a:schemeClr val="lt1"/>
                </a:solidFill>
                <a:latin typeface="Abel"/>
                <a:ea typeface="Abel"/>
                <a:cs typeface="Abel"/>
                <a:sym typeface="Abel"/>
              </a:rPr>
              <a:t>Shard 2</a:t>
            </a:r>
            <a:endParaRPr sz="1867"/>
          </a:p>
        </p:txBody>
      </p:sp>
      <p:sp>
        <p:nvSpPr>
          <p:cNvPr id="555" name="Google Shape;555;p57"/>
          <p:cNvSpPr/>
          <p:nvPr/>
        </p:nvSpPr>
        <p:spPr>
          <a:xfrm>
            <a:off x="6172376" y="4365436"/>
            <a:ext cx="1422448" cy="912313"/>
          </a:xfrm>
          <a:prstGeom prst="roundRect">
            <a:avLst>
              <a:gd name="adj" fmla="val 6724"/>
            </a:avLst>
          </a:prstGeom>
          <a:solidFill>
            <a:srgbClr val="568D33"/>
          </a:solidFill>
          <a:ln>
            <a:noFill/>
          </a:ln>
        </p:spPr>
        <p:txBody>
          <a:bodyPr spcFirstLastPara="1" wrap="square" lIns="91433" tIns="45700" rIns="91433" bIns="45700" anchor="ctr" anchorCtr="0">
            <a:noAutofit/>
          </a:bodyPr>
          <a:lstStyle/>
          <a:p>
            <a:pPr algn="ctr"/>
            <a:r>
              <a:rPr lang="en-US" sz="2400" b="1">
                <a:solidFill>
                  <a:schemeClr val="lt1"/>
                </a:solidFill>
                <a:latin typeface="Abel"/>
                <a:ea typeface="Abel"/>
                <a:cs typeface="Abel"/>
                <a:sym typeface="Abel"/>
              </a:rPr>
              <a:t>Shard 3</a:t>
            </a:r>
            <a:endParaRPr sz="1867"/>
          </a:p>
        </p:txBody>
      </p:sp>
      <p:sp>
        <p:nvSpPr>
          <p:cNvPr id="556" name="Google Shape;556;p57"/>
          <p:cNvSpPr/>
          <p:nvPr/>
        </p:nvSpPr>
        <p:spPr>
          <a:xfrm>
            <a:off x="8224081" y="4365436"/>
            <a:ext cx="1422448" cy="912313"/>
          </a:xfrm>
          <a:prstGeom prst="roundRect">
            <a:avLst>
              <a:gd name="adj" fmla="val 6724"/>
            </a:avLst>
          </a:prstGeom>
          <a:solidFill>
            <a:srgbClr val="568D33"/>
          </a:solidFill>
          <a:ln>
            <a:noFill/>
          </a:ln>
        </p:spPr>
        <p:txBody>
          <a:bodyPr spcFirstLastPara="1" wrap="square" lIns="91433" tIns="45700" rIns="91433" bIns="45700" anchor="ctr" anchorCtr="0">
            <a:noAutofit/>
          </a:bodyPr>
          <a:lstStyle/>
          <a:p>
            <a:pPr algn="ctr"/>
            <a:r>
              <a:rPr lang="en-US" sz="2400" b="1">
                <a:solidFill>
                  <a:schemeClr val="lt1"/>
                </a:solidFill>
                <a:latin typeface="Abel"/>
                <a:ea typeface="Abel"/>
                <a:cs typeface="Abel"/>
                <a:sym typeface="Abel"/>
              </a:rPr>
              <a:t>Shard N</a:t>
            </a:r>
            <a:endParaRPr sz="1867"/>
          </a:p>
        </p:txBody>
      </p:sp>
      <p:sp>
        <p:nvSpPr>
          <p:cNvPr id="557" name="Google Shape;557;p57"/>
          <p:cNvSpPr/>
          <p:nvPr/>
        </p:nvSpPr>
        <p:spPr>
          <a:xfrm rot="7391942">
            <a:off x="4602587" y="3716662"/>
            <a:ext cx="1212111" cy="249341"/>
          </a:xfrm>
          <a:prstGeom prst="rightArrow">
            <a:avLst>
              <a:gd name="adj1" fmla="val 50000"/>
              <a:gd name="adj2" fmla="val 50000"/>
            </a:avLst>
          </a:prstGeom>
          <a:solidFill>
            <a:schemeClr val="dk1"/>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558" name="Google Shape;558;p57"/>
          <p:cNvSpPr/>
          <p:nvPr/>
        </p:nvSpPr>
        <p:spPr>
          <a:xfrm rot="8866133">
            <a:off x="3003350" y="3668207"/>
            <a:ext cx="1853092" cy="220159"/>
          </a:xfrm>
          <a:prstGeom prst="rightArrow">
            <a:avLst>
              <a:gd name="adj1" fmla="val 50000"/>
              <a:gd name="adj2" fmla="val 50000"/>
            </a:avLst>
          </a:prstGeom>
          <a:solidFill>
            <a:schemeClr val="dk1"/>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559" name="Google Shape;559;p57"/>
          <p:cNvSpPr/>
          <p:nvPr/>
        </p:nvSpPr>
        <p:spPr>
          <a:xfrm rot="1916499">
            <a:off x="6796883" y="3664538"/>
            <a:ext cx="1853092" cy="220159"/>
          </a:xfrm>
          <a:prstGeom prst="rightArrow">
            <a:avLst>
              <a:gd name="adj1" fmla="val 50000"/>
              <a:gd name="adj2" fmla="val 50000"/>
            </a:avLst>
          </a:prstGeom>
          <a:solidFill>
            <a:schemeClr val="dk1"/>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560" name="Google Shape;560;p57"/>
          <p:cNvSpPr/>
          <p:nvPr/>
        </p:nvSpPr>
        <p:spPr>
          <a:xfrm rot="3303853">
            <a:off x="5943479" y="3716663"/>
            <a:ext cx="1212111" cy="249341"/>
          </a:xfrm>
          <a:prstGeom prst="rightArrow">
            <a:avLst>
              <a:gd name="adj1" fmla="val 50000"/>
              <a:gd name="adj2" fmla="val 50000"/>
            </a:avLst>
          </a:prstGeom>
          <a:solidFill>
            <a:schemeClr val="dk1"/>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561" name="Google Shape;561;p57"/>
          <p:cNvSpPr txBox="1"/>
          <p:nvPr/>
        </p:nvSpPr>
        <p:spPr>
          <a:xfrm>
            <a:off x="7680247" y="4396633"/>
            <a:ext cx="482348" cy="584776"/>
          </a:xfrm>
          <a:prstGeom prst="rect">
            <a:avLst/>
          </a:prstGeom>
          <a:noFill/>
          <a:ln>
            <a:noFill/>
          </a:ln>
        </p:spPr>
        <p:txBody>
          <a:bodyPr spcFirstLastPara="1" wrap="square" lIns="91433" tIns="45700" rIns="91433" bIns="45700" anchor="t" anchorCtr="0">
            <a:noAutofit/>
          </a:bodyPr>
          <a:lstStyle/>
          <a:p>
            <a:r>
              <a:rPr lang="en-US" sz="3200">
                <a:solidFill>
                  <a:schemeClr val="dk1"/>
                </a:solidFill>
                <a:latin typeface="Abel"/>
                <a:ea typeface="Abel"/>
                <a:cs typeface="Abel"/>
                <a:sym typeface="Abel"/>
              </a:rPr>
              <a:t>…</a:t>
            </a:r>
            <a:endParaRPr sz="3200">
              <a:solidFill>
                <a:schemeClr val="dk1"/>
              </a:solidFill>
              <a:latin typeface="Abel"/>
              <a:ea typeface="Abel"/>
              <a:cs typeface="Abel"/>
              <a:sym typeface="Abel"/>
            </a:endParaRPr>
          </a:p>
        </p:txBody>
      </p:sp>
    </p:spTree>
    <p:extLst>
      <p:ext uri="{BB962C8B-B14F-4D97-AF65-F5344CB8AC3E}">
        <p14:creationId xmlns:p14="http://schemas.microsoft.com/office/powerpoint/2010/main" val="1516073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8"/>
          <p:cNvSpPr txBox="1">
            <a:spLocks noGrp="1"/>
          </p:cNvSpPr>
          <p:nvPr>
            <p:ph type="title"/>
          </p:nvPr>
        </p:nvSpPr>
        <p:spPr>
          <a:xfrm>
            <a:off x="608171" y="594360"/>
            <a:ext cx="10975659" cy="1143000"/>
          </a:xfrm>
          <a:prstGeom prst="rect">
            <a:avLst/>
          </a:prstGeom>
          <a:noFill/>
          <a:ln>
            <a:noFill/>
          </a:ln>
        </p:spPr>
        <p:txBody>
          <a:bodyPr spcFirstLastPara="1" wrap="square" lIns="0" tIns="162467" rIns="0" bIns="162467" anchor="t" anchorCtr="0">
            <a:noAutofit/>
          </a:bodyPr>
          <a:lstStyle/>
          <a:p>
            <a:pPr>
              <a:buClr>
                <a:schemeClr val="dk1"/>
              </a:buClr>
              <a:buSzPts val="3000"/>
            </a:pPr>
            <a:r>
              <a:rPr lang="en-US"/>
              <a:t>Bad Shard Key: monotonically increasing</a:t>
            </a:r>
            <a:endParaRPr/>
          </a:p>
        </p:txBody>
      </p:sp>
      <p:sp>
        <p:nvSpPr>
          <p:cNvPr id="567" name="Google Shape;567;p58"/>
          <p:cNvSpPr txBox="1">
            <a:spLocks noGrp="1"/>
          </p:cNvSpPr>
          <p:nvPr>
            <p:ph type="body" idx="1"/>
          </p:nvPr>
        </p:nvSpPr>
        <p:spPr>
          <a:xfrm>
            <a:off x="608171" y="1485755"/>
            <a:ext cx="10975659" cy="4206240"/>
          </a:xfrm>
          <a:prstGeom prst="rect">
            <a:avLst/>
          </a:prstGeom>
          <a:noFill/>
          <a:ln>
            <a:noFill/>
          </a:ln>
        </p:spPr>
        <p:txBody>
          <a:bodyPr spcFirstLastPara="1" wrap="square" lIns="91433" tIns="45700" rIns="91433" bIns="45700" anchor="t" anchorCtr="0">
            <a:noAutofit/>
          </a:bodyPr>
          <a:lstStyle/>
          <a:p>
            <a:pPr marL="228606" indent="-228606">
              <a:spcBef>
                <a:spcPts val="0"/>
              </a:spcBef>
              <a:buClr>
                <a:schemeClr val="dk1"/>
              </a:buClr>
              <a:buSzPts val="2100"/>
            </a:pPr>
            <a:r>
              <a:rPr lang="en-US"/>
              <a:t>Examples: timestamp or _id</a:t>
            </a:r>
            <a:endParaRPr/>
          </a:p>
          <a:p>
            <a:pPr marL="228606" indent="-228606">
              <a:buClr>
                <a:schemeClr val="dk1"/>
              </a:buClr>
              <a:buSzPts val="2100"/>
            </a:pPr>
            <a:r>
              <a:rPr lang="en-US"/>
              <a:t>Causes "hot spots" on inserts</a:t>
            </a:r>
            <a:endParaRPr/>
          </a:p>
          <a:p>
            <a:pPr marL="228606" indent="-50811">
              <a:buClr>
                <a:schemeClr val="dk1"/>
              </a:buClr>
              <a:buSzPts val="2100"/>
              <a:buNone/>
            </a:pPr>
            <a:endParaRPr/>
          </a:p>
        </p:txBody>
      </p:sp>
      <p:grpSp>
        <p:nvGrpSpPr>
          <p:cNvPr id="568" name="Google Shape;568;p58"/>
          <p:cNvGrpSpPr/>
          <p:nvPr/>
        </p:nvGrpSpPr>
        <p:grpSpPr>
          <a:xfrm>
            <a:off x="2126455" y="2620576"/>
            <a:ext cx="9885494" cy="2648501"/>
            <a:chOff x="2125900" y="3323096"/>
            <a:chExt cx="9882920" cy="2648501"/>
          </a:xfrm>
        </p:grpSpPr>
        <p:sp>
          <p:nvSpPr>
            <p:cNvPr id="569" name="Google Shape;569;p58"/>
            <p:cNvSpPr/>
            <p:nvPr/>
          </p:nvSpPr>
          <p:spPr>
            <a:xfrm>
              <a:off x="2125900" y="5059284"/>
              <a:ext cx="1422077" cy="912313"/>
            </a:xfrm>
            <a:prstGeom prst="roundRect">
              <a:avLst>
                <a:gd name="adj" fmla="val 6724"/>
              </a:avLst>
            </a:prstGeom>
            <a:solidFill>
              <a:srgbClr val="568D33"/>
            </a:solidFill>
            <a:ln>
              <a:noFill/>
            </a:ln>
          </p:spPr>
          <p:txBody>
            <a:bodyPr spcFirstLastPara="1" wrap="square" lIns="121900" tIns="60933" rIns="121900" bIns="60933" anchor="ctr" anchorCtr="0">
              <a:noAutofit/>
            </a:bodyPr>
            <a:lstStyle/>
            <a:p>
              <a:pPr algn="ctr"/>
              <a:r>
                <a:rPr lang="en-US" sz="2400" b="1">
                  <a:solidFill>
                    <a:schemeClr val="lt1"/>
                  </a:solidFill>
                  <a:latin typeface="Abel"/>
                  <a:ea typeface="Abel"/>
                  <a:cs typeface="Abel"/>
                  <a:sym typeface="Abel"/>
                </a:rPr>
                <a:t>Shard 1</a:t>
              </a:r>
              <a:endParaRPr sz="1867"/>
            </a:p>
          </p:txBody>
        </p:sp>
        <p:sp>
          <p:nvSpPr>
            <p:cNvPr id="570" name="Google Shape;570;p58"/>
            <p:cNvSpPr/>
            <p:nvPr/>
          </p:nvSpPr>
          <p:spPr>
            <a:xfrm>
              <a:off x="4834424" y="3323096"/>
              <a:ext cx="2042695" cy="636710"/>
            </a:xfrm>
            <a:prstGeom prst="roundRect">
              <a:avLst>
                <a:gd name="adj" fmla="val 6724"/>
              </a:avLst>
            </a:prstGeom>
            <a:solidFill>
              <a:srgbClr val="568D33"/>
            </a:solidFill>
            <a:ln>
              <a:noFill/>
            </a:ln>
          </p:spPr>
          <p:txBody>
            <a:bodyPr spcFirstLastPara="1" wrap="square" lIns="121900" tIns="60933" rIns="121900" bIns="60933" anchor="ctr" anchorCtr="0">
              <a:noAutofit/>
            </a:bodyPr>
            <a:lstStyle/>
            <a:p>
              <a:pPr algn="ctr"/>
              <a:r>
                <a:rPr lang="en-US" sz="2400" b="1">
                  <a:solidFill>
                    <a:schemeClr val="lt1"/>
                  </a:solidFill>
                  <a:latin typeface="Abel"/>
                  <a:ea typeface="Abel"/>
                  <a:cs typeface="Abel"/>
                  <a:sym typeface="Abel"/>
                </a:rPr>
                <a:t>mongos</a:t>
              </a:r>
              <a:endParaRPr sz="1867"/>
            </a:p>
          </p:txBody>
        </p:sp>
        <p:sp>
          <p:nvSpPr>
            <p:cNvPr id="571" name="Google Shape;571;p58"/>
            <p:cNvSpPr/>
            <p:nvPr/>
          </p:nvSpPr>
          <p:spPr>
            <a:xfrm>
              <a:off x="4168904" y="5059284"/>
              <a:ext cx="1422077" cy="912313"/>
            </a:xfrm>
            <a:prstGeom prst="roundRect">
              <a:avLst>
                <a:gd name="adj" fmla="val 6724"/>
              </a:avLst>
            </a:prstGeom>
            <a:solidFill>
              <a:srgbClr val="568D33"/>
            </a:solidFill>
            <a:ln>
              <a:noFill/>
            </a:ln>
          </p:spPr>
          <p:txBody>
            <a:bodyPr spcFirstLastPara="1" wrap="square" lIns="121900" tIns="60933" rIns="121900" bIns="60933" anchor="ctr" anchorCtr="0">
              <a:noAutofit/>
            </a:bodyPr>
            <a:lstStyle/>
            <a:p>
              <a:pPr algn="ctr"/>
              <a:r>
                <a:rPr lang="en-US" sz="2400" b="1">
                  <a:solidFill>
                    <a:schemeClr val="lt1"/>
                  </a:solidFill>
                  <a:latin typeface="Abel"/>
                  <a:ea typeface="Abel"/>
                  <a:cs typeface="Abel"/>
                  <a:sym typeface="Abel"/>
                </a:rPr>
                <a:t>Shard 2</a:t>
              </a:r>
              <a:endParaRPr sz="1867"/>
            </a:p>
          </p:txBody>
        </p:sp>
        <p:sp>
          <p:nvSpPr>
            <p:cNvPr id="572" name="Google Shape;572;p58"/>
            <p:cNvSpPr/>
            <p:nvPr/>
          </p:nvSpPr>
          <p:spPr>
            <a:xfrm>
              <a:off x="6170758" y="5059284"/>
              <a:ext cx="1422077" cy="912313"/>
            </a:xfrm>
            <a:prstGeom prst="roundRect">
              <a:avLst>
                <a:gd name="adj" fmla="val 6724"/>
              </a:avLst>
            </a:prstGeom>
            <a:solidFill>
              <a:srgbClr val="568D33"/>
            </a:solidFill>
            <a:ln>
              <a:noFill/>
            </a:ln>
          </p:spPr>
          <p:txBody>
            <a:bodyPr spcFirstLastPara="1" wrap="square" lIns="121900" tIns="60933" rIns="121900" bIns="60933" anchor="ctr" anchorCtr="0">
              <a:noAutofit/>
            </a:bodyPr>
            <a:lstStyle/>
            <a:p>
              <a:pPr algn="ctr"/>
              <a:r>
                <a:rPr lang="en-US" sz="2400" b="1">
                  <a:solidFill>
                    <a:schemeClr val="lt1"/>
                  </a:solidFill>
                  <a:latin typeface="Abel"/>
                  <a:ea typeface="Abel"/>
                  <a:cs typeface="Abel"/>
                  <a:sym typeface="Abel"/>
                </a:rPr>
                <a:t>Shard 3</a:t>
              </a:r>
              <a:endParaRPr sz="1867"/>
            </a:p>
          </p:txBody>
        </p:sp>
        <p:sp>
          <p:nvSpPr>
            <p:cNvPr id="573" name="Google Shape;573;p58"/>
            <p:cNvSpPr/>
            <p:nvPr/>
          </p:nvSpPr>
          <p:spPr>
            <a:xfrm>
              <a:off x="8221928" y="5059284"/>
              <a:ext cx="1422077" cy="912313"/>
            </a:xfrm>
            <a:prstGeom prst="roundRect">
              <a:avLst>
                <a:gd name="adj" fmla="val 6724"/>
              </a:avLst>
            </a:prstGeom>
            <a:solidFill>
              <a:srgbClr val="FF0000"/>
            </a:solidFill>
            <a:ln>
              <a:noFill/>
            </a:ln>
          </p:spPr>
          <p:txBody>
            <a:bodyPr spcFirstLastPara="1" wrap="square" lIns="121900" tIns="60933" rIns="121900" bIns="60933" anchor="ctr" anchorCtr="0">
              <a:noAutofit/>
            </a:bodyPr>
            <a:lstStyle/>
            <a:p>
              <a:pPr algn="ctr"/>
              <a:r>
                <a:rPr lang="en-US" sz="2400" b="1">
                  <a:solidFill>
                    <a:schemeClr val="lt1"/>
                  </a:solidFill>
                  <a:latin typeface="Abel"/>
                  <a:ea typeface="Abel"/>
                  <a:cs typeface="Abel"/>
                  <a:sym typeface="Abel"/>
                </a:rPr>
                <a:t>Shard N</a:t>
              </a:r>
              <a:endParaRPr sz="1867"/>
            </a:p>
          </p:txBody>
        </p:sp>
        <p:sp>
          <p:nvSpPr>
            <p:cNvPr id="574" name="Google Shape;574;p58"/>
            <p:cNvSpPr/>
            <p:nvPr/>
          </p:nvSpPr>
          <p:spPr>
            <a:xfrm rot="7391942">
              <a:off x="4601220" y="4410543"/>
              <a:ext cx="1212110" cy="249277"/>
            </a:xfrm>
            <a:prstGeom prst="rightArrow">
              <a:avLst>
                <a:gd name="adj1" fmla="val 50000"/>
                <a:gd name="adj2" fmla="val 50000"/>
              </a:avLst>
            </a:prstGeom>
            <a:solidFill>
              <a:srgbClr val="848484"/>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Abel"/>
                <a:ea typeface="Abel"/>
                <a:cs typeface="Abel"/>
                <a:sym typeface="Abel"/>
              </a:endParaRPr>
            </a:p>
          </p:txBody>
        </p:sp>
        <p:sp>
          <p:nvSpPr>
            <p:cNvPr id="575" name="Google Shape;575;p58"/>
            <p:cNvSpPr/>
            <p:nvPr/>
          </p:nvSpPr>
          <p:spPr>
            <a:xfrm rot="8866133">
              <a:off x="3002556" y="4362057"/>
              <a:ext cx="1852609" cy="220158"/>
            </a:xfrm>
            <a:prstGeom prst="rightArrow">
              <a:avLst>
                <a:gd name="adj1" fmla="val 50000"/>
                <a:gd name="adj2" fmla="val 50000"/>
              </a:avLst>
            </a:prstGeom>
            <a:solidFill>
              <a:srgbClr val="848484"/>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Abel"/>
                <a:ea typeface="Abel"/>
                <a:cs typeface="Abel"/>
                <a:sym typeface="Abel"/>
              </a:endParaRPr>
            </a:p>
          </p:txBody>
        </p:sp>
        <p:sp>
          <p:nvSpPr>
            <p:cNvPr id="576" name="Google Shape;576;p58"/>
            <p:cNvSpPr/>
            <p:nvPr/>
          </p:nvSpPr>
          <p:spPr>
            <a:xfrm rot="1916499">
              <a:off x="6795102" y="4358387"/>
              <a:ext cx="1852609" cy="220158"/>
            </a:xfrm>
            <a:prstGeom prst="rightArrow">
              <a:avLst>
                <a:gd name="adj1" fmla="val 50000"/>
                <a:gd name="adj2" fmla="val 50000"/>
              </a:avLst>
            </a:prstGeom>
            <a:solidFill>
              <a:srgbClr val="FF0000"/>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Abel"/>
                <a:ea typeface="Abel"/>
                <a:cs typeface="Abel"/>
                <a:sym typeface="Abel"/>
              </a:endParaRPr>
            </a:p>
          </p:txBody>
        </p:sp>
        <p:sp>
          <p:nvSpPr>
            <p:cNvPr id="577" name="Google Shape;577;p58"/>
            <p:cNvSpPr/>
            <p:nvPr/>
          </p:nvSpPr>
          <p:spPr>
            <a:xfrm rot="3303853">
              <a:off x="5941763" y="4410544"/>
              <a:ext cx="1212110" cy="249277"/>
            </a:xfrm>
            <a:prstGeom prst="rightArrow">
              <a:avLst>
                <a:gd name="adj1" fmla="val 50000"/>
                <a:gd name="adj2" fmla="val 50000"/>
              </a:avLst>
            </a:prstGeom>
            <a:solidFill>
              <a:srgbClr val="848484"/>
            </a:solidFill>
            <a:ln w="9525" cap="flat" cmpd="sng">
              <a:solidFill>
                <a:schemeClr val="l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Abel"/>
                <a:ea typeface="Abel"/>
                <a:cs typeface="Abel"/>
                <a:sym typeface="Abel"/>
              </a:endParaRPr>
            </a:p>
          </p:txBody>
        </p:sp>
        <p:sp>
          <p:nvSpPr>
            <p:cNvPr id="578" name="Google Shape;578;p58"/>
            <p:cNvSpPr txBox="1"/>
            <p:nvPr/>
          </p:nvSpPr>
          <p:spPr>
            <a:xfrm>
              <a:off x="7666115" y="4058209"/>
              <a:ext cx="4342705" cy="410369"/>
            </a:xfrm>
            <a:prstGeom prst="rect">
              <a:avLst/>
            </a:prstGeom>
            <a:noFill/>
            <a:ln>
              <a:noFill/>
            </a:ln>
          </p:spPr>
          <p:txBody>
            <a:bodyPr spcFirstLastPara="1" wrap="square" lIns="121900" tIns="60933" rIns="121900" bIns="60933" anchor="t" anchorCtr="0">
              <a:noAutofit/>
            </a:bodyPr>
            <a:lstStyle/>
            <a:p>
              <a:r>
                <a:rPr lang="en-US" sz="1700" dirty="0">
                  <a:solidFill>
                    <a:schemeClr val="dk1"/>
                  </a:solidFill>
                  <a:latin typeface="Abel"/>
                  <a:ea typeface="Abel"/>
                  <a:cs typeface="Abel"/>
                  <a:sym typeface="Abel"/>
                </a:rPr>
                <a:t>{</a:t>
              </a:r>
              <a:r>
                <a:rPr lang="en-US" sz="1700" dirty="0" smtClean="0">
                  <a:solidFill>
                    <a:schemeClr val="dk1"/>
                  </a:solidFill>
                  <a:latin typeface="Abel"/>
                  <a:ea typeface="Abel"/>
                  <a:cs typeface="Abel"/>
                  <a:sym typeface="Abel"/>
                </a:rPr>
                <a:t> </a:t>
              </a:r>
              <a:r>
                <a:rPr lang="en-US" sz="1700" dirty="0" err="1">
                  <a:solidFill>
                    <a:schemeClr val="dk1"/>
                  </a:solidFill>
                  <a:latin typeface="Abel"/>
                  <a:ea typeface="Abel"/>
                  <a:cs typeface="Abel"/>
                  <a:sym typeface="Abel"/>
                </a:rPr>
                <a:t>ISODate</a:t>
              </a:r>
              <a:r>
                <a:rPr lang="en-US" sz="1700" dirty="0">
                  <a:solidFill>
                    <a:schemeClr val="dk1"/>
                  </a:solidFill>
                  <a:latin typeface="Abel"/>
                  <a:ea typeface="Abel"/>
                  <a:cs typeface="Abel"/>
                  <a:sym typeface="Abel"/>
                </a:rPr>
                <a:t>("2016-06-29T23:59:59Z"), +</a:t>
              </a:r>
              <a:r>
                <a:rPr lang="en-US" sz="1700" dirty="0" smtClean="0">
                  <a:solidFill>
                    <a:schemeClr val="dk1"/>
                  </a:solidFill>
                  <a:latin typeface="Abel"/>
                  <a:ea typeface="Abel"/>
                  <a:cs typeface="Abel"/>
                  <a:sym typeface="Abel"/>
                </a:rPr>
                <a:t>∞}</a:t>
              </a:r>
              <a:endParaRPr sz="1700" dirty="0"/>
            </a:p>
          </p:txBody>
        </p:sp>
        <p:sp>
          <p:nvSpPr>
            <p:cNvPr id="579" name="Google Shape;579;p58"/>
            <p:cNvSpPr txBox="1"/>
            <p:nvPr/>
          </p:nvSpPr>
          <p:spPr>
            <a:xfrm>
              <a:off x="7666114" y="5084054"/>
              <a:ext cx="543637" cy="615553"/>
            </a:xfrm>
            <a:prstGeom prst="rect">
              <a:avLst/>
            </a:prstGeom>
            <a:noFill/>
            <a:ln>
              <a:noFill/>
            </a:ln>
          </p:spPr>
          <p:txBody>
            <a:bodyPr spcFirstLastPara="1" wrap="square" lIns="121900" tIns="60933" rIns="121900" bIns="60933" anchor="t" anchorCtr="0">
              <a:noAutofit/>
            </a:bodyPr>
            <a:lstStyle/>
            <a:p>
              <a:r>
                <a:rPr lang="en-US" sz="3200">
                  <a:solidFill>
                    <a:schemeClr val="dk1"/>
                  </a:solidFill>
                  <a:latin typeface="Abel"/>
                  <a:ea typeface="Abel"/>
                  <a:cs typeface="Abel"/>
                  <a:sym typeface="Abel"/>
                </a:rPr>
                <a:t>…</a:t>
              </a:r>
              <a:endParaRPr sz="3200">
                <a:solidFill>
                  <a:schemeClr val="dk1"/>
                </a:solidFill>
                <a:latin typeface="Abel"/>
                <a:ea typeface="Abel"/>
                <a:cs typeface="Abel"/>
                <a:sym typeface="Abel"/>
              </a:endParaRPr>
            </a:p>
          </p:txBody>
        </p:sp>
      </p:grpSp>
    </p:spTree>
    <p:extLst>
      <p:ext uri="{BB962C8B-B14F-4D97-AF65-F5344CB8AC3E}">
        <p14:creationId xmlns:p14="http://schemas.microsoft.com/office/powerpoint/2010/main" val="19499769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0"/>
          <p:cNvSpPr txBox="1">
            <a:spLocks noGrp="1"/>
          </p:cNvSpPr>
          <p:nvPr>
            <p:ph type="title"/>
          </p:nvPr>
        </p:nvSpPr>
        <p:spPr>
          <a:xfrm>
            <a:off x="608171" y="594360"/>
            <a:ext cx="10975659" cy="1143000"/>
          </a:xfrm>
          <a:prstGeom prst="rect">
            <a:avLst/>
          </a:prstGeom>
          <a:noFill/>
          <a:ln>
            <a:noFill/>
          </a:ln>
        </p:spPr>
        <p:txBody>
          <a:bodyPr spcFirstLastPara="1" wrap="square" lIns="0" tIns="162467" rIns="0" bIns="162467" anchor="t" anchorCtr="0">
            <a:noAutofit/>
          </a:bodyPr>
          <a:lstStyle/>
          <a:p>
            <a:pPr>
              <a:buClr>
                <a:schemeClr val="dk1"/>
              </a:buClr>
              <a:buSzPts val="3000"/>
            </a:pPr>
            <a:r>
              <a:rPr lang="en-US"/>
              <a:t>Choosing a shard key for our time series data</a:t>
            </a:r>
            <a:endParaRPr/>
          </a:p>
        </p:txBody>
      </p:sp>
      <p:sp>
        <p:nvSpPr>
          <p:cNvPr id="591" name="Google Shape;591;p60"/>
          <p:cNvSpPr txBox="1">
            <a:spLocks noGrp="1"/>
          </p:cNvSpPr>
          <p:nvPr>
            <p:ph type="body" idx="1"/>
          </p:nvPr>
        </p:nvSpPr>
        <p:spPr>
          <a:xfrm>
            <a:off x="796835" y="1737360"/>
            <a:ext cx="11216068" cy="4526969"/>
          </a:xfrm>
          <a:prstGeom prst="rect">
            <a:avLst/>
          </a:prstGeom>
          <a:noFill/>
          <a:ln>
            <a:noFill/>
          </a:ln>
        </p:spPr>
        <p:txBody>
          <a:bodyPr spcFirstLastPara="1" wrap="square" lIns="91433" tIns="45700" rIns="91433" bIns="45700" anchor="t" anchorCtr="0">
            <a:noAutofit/>
          </a:bodyPr>
          <a:lstStyle/>
          <a:p>
            <a:pPr marL="228606" indent="-228606">
              <a:spcBef>
                <a:spcPts val="0"/>
              </a:spcBef>
              <a:buClr>
                <a:schemeClr val="dk1"/>
              </a:buClr>
              <a:buSzPts val="2100"/>
            </a:pPr>
            <a:r>
              <a:rPr lang="en-US" sz="2400" dirty="0"/>
              <a:t>Consider compound shard key of {arbitrary value, incrementing value}</a:t>
            </a:r>
            <a:endParaRPr sz="2400" dirty="0"/>
          </a:p>
          <a:p>
            <a:pPr marL="685819" lvl="1" indent="-228605">
              <a:buClr>
                <a:schemeClr val="dk1"/>
              </a:buClr>
              <a:buSzPts val="1800"/>
            </a:pPr>
            <a:r>
              <a:rPr lang="en-US" sz="2400" dirty="0"/>
              <a:t>Example: { </a:t>
            </a:r>
            <a:r>
              <a:rPr lang="en-US" sz="2400" dirty="0" smtClean="0"/>
              <a:t>asset_id:1</a:t>
            </a:r>
            <a:r>
              <a:rPr lang="en-US" sz="2400" dirty="0"/>
              <a:t>, timestamp:1 }</a:t>
            </a:r>
            <a:endParaRPr sz="2400" dirty="0"/>
          </a:p>
          <a:p>
            <a:pPr marL="228606" indent="-228606">
              <a:buClr>
                <a:schemeClr val="dk1"/>
              </a:buClr>
              <a:buSzPts val="2100"/>
            </a:pPr>
            <a:r>
              <a:rPr lang="en-US" sz="2400" dirty="0"/>
              <a:t>Best of both worlds: distributed writes (local hot spots), targeted reads</a:t>
            </a:r>
            <a:endParaRPr sz="2400" dirty="0"/>
          </a:p>
          <a:p>
            <a:pPr marL="0" indent="0">
              <a:buClr>
                <a:schemeClr val="dk1"/>
              </a:buClr>
              <a:buSzPts val="2100"/>
              <a:buNone/>
            </a:pPr>
            <a:endParaRPr sz="2400" dirty="0"/>
          </a:p>
        </p:txBody>
      </p:sp>
      <p:sp>
        <p:nvSpPr>
          <p:cNvPr id="592" name="Google Shape;592;p60"/>
          <p:cNvSpPr/>
          <p:nvPr/>
        </p:nvSpPr>
        <p:spPr>
          <a:xfrm>
            <a:off x="2412589" y="5180589"/>
            <a:ext cx="1422448" cy="912313"/>
          </a:xfrm>
          <a:prstGeom prst="roundRect">
            <a:avLst>
              <a:gd name="adj" fmla="val 6724"/>
            </a:avLst>
          </a:prstGeom>
          <a:solidFill>
            <a:srgbClr val="568D33"/>
          </a:solidFill>
          <a:ln>
            <a:noFill/>
          </a:ln>
        </p:spPr>
        <p:txBody>
          <a:bodyPr spcFirstLastPara="1" wrap="square" lIns="91433" tIns="45700" rIns="91433" bIns="45700" anchor="ctr" anchorCtr="0">
            <a:noAutofit/>
          </a:bodyPr>
          <a:lstStyle/>
          <a:p>
            <a:pPr algn="ctr"/>
            <a:r>
              <a:rPr lang="en-US" sz="2400" b="1">
                <a:solidFill>
                  <a:schemeClr val="lt1"/>
                </a:solidFill>
                <a:latin typeface="Abel"/>
                <a:ea typeface="Abel"/>
                <a:cs typeface="Abel"/>
                <a:sym typeface="Abel"/>
              </a:rPr>
              <a:t>Shard 1</a:t>
            </a:r>
            <a:endParaRPr sz="1867"/>
          </a:p>
        </p:txBody>
      </p:sp>
      <p:sp>
        <p:nvSpPr>
          <p:cNvPr id="593" name="Google Shape;593;p60"/>
          <p:cNvSpPr/>
          <p:nvPr/>
        </p:nvSpPr>
        <p:spPr>
          <a:xfrm>
            <a:off x="5121820" y="3444399"/>
            <a:ext cx="2043227" cy="636711"/>
          </a:xfrm>
          <a:prstGeom prst="roundRect">
            <a:avLst>
              <a:gd name="adj" fmla="val 6724"/>
            </a:avLst>
          </a:prstGeom>
          <a:solidFill>
            <a:srgbClr val="568D33"/>
          </a:solidFill>
          <a:ln>
            <a:noFill/>
          </a:ln>
        </p:spPr>
        <p:txBody>
          <a:bodyPr spcFirstLastPara="1" wrap="square" lIns="91433" tIns="45700" rIns="91433" bIns="45700" anchor="ctr" anchorCtr="0">
            <a:noAutofit/>
          </a:bodyPr>
          <a:lstStyle/>
          <a:p>
            <a:pPr algn="ctr"/>
            <a:r>
              <a:rPr lang="en-US" sz="2400" b="1">
                <a:solidFill>
                  <a:schemeClr val="lt1"/>
                </a:solidFill>
                <a:latin typeface="Abel"/>
                <a:ea typeface="Abel"/>
                <a:cs typeface="Abel"/>
                <a:sym typeface="Abel"/>
              </a:rPr>
              <a:t>mongos</a:t>
            </a:r>
            <a:endParaRPr sz="1867"/>
          </a:p>
        </p:txBody>
      </p:sp>
      <p:sp>
        <p:nvSpPr>
          <p:cNvPr id="594" name="Google Shape;594;p60"/>
          <p:cNvSpPr/>
          <p:nvPr/>
        </p:nvSpPr>
        <p:spPr>
          <a:xfrm>
            <a:off x="4456125" y="5180589"/>
            <a:ext cx="1422448" cy="912313"/>
          </a:xfrm>
          <a:prstGeom prst="roundRect">
            <a:avLst>
              <a:gd name="adj" fmla="val 6724"/>
            </a:avLst>
          </a:prstGeom>
          <a:solidFill>
            <a:srgbClr val="568D33"/>
          </a:solidFill>
          <a:ln>
            <a:noFill/>
          </a:ln>
        </p:spPr>
        <p:txBody>
          <a:bodyPr spcFirstLastPara="1" wrap="square" lIns="91433" tIns="45700" rIns="91433" bIns="45700" anchor="ctr" anchorCtr="0">
            <a:noAutofit/>
          </a:bodyPr>
          <a:lstStyle/>
          <a:p>
            <a:pPr algn="ctr"/>
            <a:r>
              <a:rPr lang="en-US" sz="2400" b="1">
                <a:solidFill>
                  <a:schemeClr val="lt1"/>
                </a:solidFill>
                <a:latin typeface="Abel"/>
                <a:ea typeface="Abel"/>
                <a:cs typeface="Abel"/>
                <a:sym typeface="Abel"/>
              </a:rPr>
              <a:t>Shard 2</a:t>
            </a:r>
            <a:endParaRPr sz="1867"/>
          </a:p>
        </p:txBody>
      </p:sp>
      <p:sp>
        <p:nvSpPr>
          <p:cNvPr id="595" name="Google Shape;595;p60"/>
          <p:cNvSpPr/>
          <p:nvPr/>
        </p:nvSpPr>
        <p:spPr>
          <a:xfrm>
            <a:off x="6458501" y="5180589"/>
            <a:ext cx="1422448" cy="912313"/>
          </a:xfrm>
          <a:prstGeom prst="roundRect">
            <a:avLst>
              <a:gd name="adj" fmla="val 6724"/>
            </a:avLst>
          </a:prstGeom>
          <a:solidFill>
            <a:srgbClr val="568D33"/>
          </a:solidFill>
          <a:ln>
            <a:noFill/>
          </a:ln>
        </p:spPr>
        <p:txBody>
          <a:bodyPr spcFirstLastPara="1" wrap="square" lIns="91433" tIns="45700" rIns="91433" bIns="45700" anchor="ctr" anchorCtr="0">
            <a:noAutofit/>
          </a:bodyPr>
          <a:lstStyle/>
          <a:p>
            <a:pPr algn="ctr"/>
            <a:r>
              <a:rPr lang="en-US" sz="2400" b="1">
                <a:solidFill>
                  <a:schemeClr val="lt1"/>
                </a:solidFill>
                <a:latin typeface="Abel"/>
                <a:ea typeface="Abel"/>
                <a:cs typeface="Abel"/>
                <a:sym typeface="Abel"/>
              </a:rPr>
              <a:t>Shard 3</a:t>
            </a:r>
            <a:endParaRPr sz="1867"/>
          </a:p>
        </p:txBody>
      </p:sp>
      <p:sp>
        <p:nvSpPr>
          <p:cNvPr id="596" name="Google Shape;596;p60"/>
          <p:cNvSpPr/>
          <p:nvPr/>
        </p:nvSpPr>
        <p:spPr>
          <a:xfrm>
            <a:off x="8510205" y="5180589"/>
            <a:ext cx="1422448" cy="912313"/>
          </a:xfrm>
          <a:prstGeom prst="roundRect">
            <a:avLst>
              <a:gd name="adj" fmla="val 6724"/>
            </a:avLst>
          </a:prstGeom>
          <a:solidFill>
            <a:srgbClr val="568D33"/>
          </a:solidFill>
          <a:ln>
            <a:noFill/>
          </a:ln>
        </p:spPr>
        <p:txBody>
          <a:bodyPr spcFirstLastPara="1" wrap="square" lIns="91433" tIns="45700" rIns="91433" bIns="45700" anchor="ctr" anchorCtr="0">
            <a:noAutofit/>
          </a:bodyPr>
          <a:lstStyle/>
          <a:p>
            <a:pPr algn="ctr"/>
            <a:r>
              <a:rPr lang="en-US" sz="2400" b="1">
                <a:solidFill>
                  <a:schemeClr val="lt1"/>
                </a:solidFill>
                <a:latin typeface="Abel"/>
                <a:ea typeface="Abel"/>
                <a:cs typeface="Abel"/>
                <a:sym typeface="Abel"/>
              </a:rPr>
              <a:t>Shard N</a:t>
            </a:r>
            <a:endParaRPr sz="1867"/>
          </a:p>
        </p:txBody>
      </p:sp>
      <p:sp>
        <p:nvSpPr>
          <p:cNvPr id="597" name="Google Shape;597;p60"/>
          <p:cNvSpPr/>
          <p:nvPr/>
        </p:nvSpPr>
        <p:spPr>
          <a:xfrm rot="7391942">
            <a:off x="4888713" y="4531815"/>
            <a:ext cx="1212111" cy="249341"/>
          </a:xfrm>
          <a:prstGeom prst="rightArrow">
            <a:avLst>
              <a:gd name="adj1" fmla="val 50000"/>
              <a:gd name="adj2" fmla="val 50000"/>
            </a:avLst>
          </a:prstGeom>
          <a:solidFill>
            <a:schemeClr val="dk1"/>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598" name="Google Shape;598;p60"/>
          <p:cNvSpPr/>
          <p:nvPr/>
        </p:nvSpPr>
        <p:spPr>
          <a:xfrm rot="8866133">
            <a:off x="3289474" y="4483361"/>
            <a:ext cx="1853092" cy="220159"/>
          </a:xfrm>
          <a:prstGeom prst="rightArrow">
            <a:avLst>
              <a:gd name="adj1" fmla="val 50000"/>
              <a:gd name="adj2" fmla="val 50000"/>
            </a:avLst>
          </a:prstGeom>
          <a:solidFill>
            <a:schemeClr val="dk1"/>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599" name="Google Shape;599;p60"/>
          <p:cNvSpPr/>
          <p:nvPr/>
        </p:nvSpPr>
        <p:spPr>
          <a:xfrm rot="1916499">
            <a:off x="7083009" y="4479690"/>
            <a:ext cx="1853092" cy="220159"/>
          </a:xfrm>
          <a:prstGeom prst="rightArrow">
            <a:avLst>
              <a:gd name="adj1" fmla="val 50000"/>
              <a:gd name="adj2" fmla="val 50000"/>
            </a:avLst>
          </a:prstGeom>
          <a:solidFill>
            <a:schemeClr val="dk1"/>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600" name="Google Shape;600;p60"/>
          <p:cNvSpPr/>
          <p:nvPr/>
        </p:nvSpPr>
        <p:spPr>
          <a:xfrm rot="3303853">
            <a:off x="6229605" y="4531816"/>
            <a:ext cx="1212111" cy="249341"/>
          </a:xfrm>
          <a:prstGeom prst="rightArrow">
            <a:avLst>
              <a:gd name="adj1" fmla="val 50000"/>
              <a:gd name="adj2" fmla="val 50000"/>
            </a:avLst>
          </a:prstGeom>
          <a:solidFill>
            <a:schemeClr val="dk1"/>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601" name="Google Shape;601;p60"/>
          <p:cNvSpPr txBox="1"/>
          <p:nvPr/>
        </p:nvSpPr>
        <p:spPr>
          <a:xfrm>
            <a:off x="0" y="3705072"/>
            <a:ext cx="5355070" cy="338555"/>
          </a:xfrm>
          <a:prstGeom prst="rect">
            <a:avLst/>
          </a:prstGeom>
          <a:noFill/>
          <a:ln>
            <a:noFill/>
          </a:ln>
        </p:spPr>
        <p:txBody>
          <a:bodyPr spcFirstLastPara="1" wrap="square" lIns="91433" tIns="45700" rIns="91433" bIns="45700" anchor="t" anchorCtr="0">
            <a:noAutofit/>
          </a:bodyPr>
          <a:lstStyle/>
          <a:p>
            <a:r>
              <a:rPr lang="en-US" sz="1600" b="1" dirty="0" smtClean="0">
                <a:solidFill>
                  <a:schemeClr val="dk1"/>
                </a:solidFill>
                <a:latin typeface="Abel"/>
                <a:ea typeface="Abel"/>
                <a:cs typeface="Abel"/>
                <a:sym typeface="Abel"/>
              </a:rPr>
              <a:t>{</a:t>
            </a:r>
            <a:r>
              <a:rPr lang="en-US" sz="1600" dirty="0" smtClean="0">
                <a:solidFill>
                  <a:schemeClr val="dk1"/>
                </a:solidFill>
                <a:latin typeface="Abel"/>
                <a:ea typeface="Abel"/>
                <a:cs typeface="Abel"/>
                <a:sym typeface="Abel"/>
              </a:rPr>
              <a:t> </a:t>
            </a:r>
            <a:r>
              <a:rPr lang="en-US" sz="1600" dirty="0">
                <a:solidFill>
                  <a:schemeClr val="dk1"/>
                </a:solidFill>
                <a:latin typeface="Abel"/>
                <a:ea typeface="Abel"/>
                <a:cs typeface="Abel"/>
                <a:sym typeface="Abel"/>
              </a:rPr>
              <a:t>"</a:t>
            </a:r>
            <a:r>
              <a:rPr lang="en-US" sz="1600" b="1" dirty="0">
                <a:solidFill>
                  <a:schemeClr val="dk1"/>
                </a:solidFill>
                <a:latin typeface="Abel"/>
                <a:ea typeface="Abel"/>
                <a:cs typeface="Abel"/>
                <a:sym typeface="Abel"/>
              </a:rPr>
              <a:t>AB20C0</a:t>
            </a:r>
            <a:r>
              <a:rPr lang="en-US" sz="1600" dirty="0">
                <a:solidFill>
                  <a:schemeClr val="dk1"/>
                </a:solidFill>
                <a:latin typeface="Abel"/>
                <a:ea typeface="Abel"/>
                <a:cs typeface="Abel"/>
                <a:sym typeface="Abel"/>
              </a:rPr>
              <a:t>"</a:t>
            </a:r>
            <a:r>
              <a:rPr lang="en-US" sz="1600" b="1" dirty="0">
                <a:solidFill>
                  <a:schemeClr val="dk1"/>
                </a:solidFill>
                <a:latin typeface="Abel"/>
                <a:ea typeface="Abel"/>
                <a:cs typeface="Abel"/>
                <a:sym typeface="Abel"/>
              </a:rPr>
              <a:t>, </a:t>
            </a:r>
            <a:r>
              <a:rPr lang="en-US" sz="1600" dirty="0" err="1">
                <a:solidFill>
                  <a:schemeClr val="dk1"/>
                </a:solidFill>
                <a:latin typeface="Abel"/>
                <a:ea typeface="Abel"/>
                <a:cs typeface="Abel"/>
                <a:sym typeface="Abel"/>
              </a:rPr>
              <a:t>ISODate</a:t>
            </a:r>
            <a:r>
              <a:rPr lang="en-US" sz="1600" dirty="0">
                <a:solidFill>
                  <a:schemeClr val="dk1"/>
                </a:solidFill>
                <a:latin typeface="Abel"/>
                <a:ea typeface="Abel"/>
                <a:cs typeface="Abel"/>
                <a:sym typeface="Abel"/>
              </a:rPr>
              <a:t>("2016-06-29T23:59:59Z"), +∞ </a:t>
            </a:r>
            <a:r>
              <a:rPr lang="en-US" sz="1600" dirty="0" smtClean="0">
                <a:solidFill>
                  <a:schemeClr val="dk1"/>
                </a:solidFill>
                <a:latin typeface="Abel"/>
                <a:ea typeface="Abel"/>
                <a:cs typeface="Abel"/>
                <a:sym typeface="Abel"/>
              </a:rPr>
              <a:t>}</a:t>
            </a:r>
            <a:endParaRPr sz="1600" b="1" dirty="0">
              <a:solidFill>
                <a:schemeClr val="dk1"/>
              </a:solidFill>
              <a:latin typeface="Abel"/>
              <a:ea typeface="Abel"/>
              <a:cs typeface="Abel"/>
              <a:sym typeface="Abel"/>
            </a:endParaRPr>
          </a:p>
        </p:txBody>
      </p:sp>
      <p:sp>
        <p:nvSpPr>
          <p:cNvPr id="602" name="Google Shape;602;p60"/>
          <p:cNvSpPr/>
          <p:nvPr/>
        </p:nvSpPr>
        <p:spPr>
          <a:xfrm>
            <a:off x="2415416" y="5859284"/>
            <a:ext cx="1427592" cy="133049"/>
          </a:xfrm>
          <a:prstGeom prst="rect">
            <a:avLst/>
          </a:prstGeom>
          <a:solidFill>
            <a:srgbClr val="FF0000"/>
          </a:solidFill>
          <a:ln>
            <a:noFill/>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603" name="Google Shape;603;p60"/>
          <p:cNvSpPr txBox="1"/>
          <p:nvPr/>
        </p:nvSpPr>
        <p:spPr>
          <a:xfrm>
            <a:off x="7228265" y="3685471"/>
            <a:ext cx="5383274" cy="338568"/>
          </a:xfrm>
          <a:prstGeom prst="rect">
            <a:avLst/>
          </a:prstGeom>
          <a:noFill/>
          <a:ln>
            <a:noFill/>
          </a:ln>
        </p:spPr>
        <p:txBody>
          <a:bodyPr spcFirstLastPara="1" wrap="square" lIns="91433" tIns="45700" rIns="91433" bIns="45700" anchor="t" anchorCtr="0">
            <a:noAutofit/>
          </a:bodyPr>
          <a:lstStyle/>
          <a:p>
            <a:r>
              <a:rPr lang="en-US" sz="1600" b="1" dirty="0" smtClean="0">
                <a:solidFill>
                  <a:schemeClr val="dk1"/>
                </a:solidFill>
                <a:latin typeface="Abel"/>
                <a:ea typeface="Abel"/>
                <a:cs typeface="Abel"/>
                <a:sym typeface="Abel"/>
              </a:rPr>
              <a:t>{</a:t>
            </a:r>
            <a:r>
              <a:rPr lang="en-US" sz="1600" dirty="0" smtClean="0">
                <a:solidFill>
                  <a:schemeClr val="dk1"/>
                </a:solidFill>
                <a:latin typeface="Abel"/>
                <a:ea typeface="Abel"/>
                <a:cs typeface="Abel"/>
                <a:sym typeface="Abel"/>
              </a:rPr>
              <a:t> </a:t>
            </a:r>
            <a:r>
              <a:rPr lang="en-US" sz="1600" dirty="0">
                <a:solidFill>
                  <a:schemeClr val="dk1"/>
                </a:solidFill>
                <a:latin typeface="Abel"/>
                <a:ea typeface="Abel"/>
                <a:cs typeface="Abel"/>
                <a:sym typeface="Abel"/>
              </a:rPr>
              <a:t>"</a:t>
            </a:r>
            <a:r>
              <a:rPr lang="en-US" sz="1600" b="1" dirty="0">
                <a:solidFill>
                  <a:schemeClr val="dk1"/>
                </a:solidFill>
                <a:latin typeface="Abel"/>
                <a:ea typeface="Abel"/>
                <a:cs typeface="Abel"/>
                <a:sym typeface="Abel"/>
              </a:rPr>
              <a:t>807EEE</a:t>
            </a:r>
            <a:r>
              <a:rPr lang="en-US" sz="1600" dirty="0">
                <a:solidFill>
                  <a:schemeClr val="dk1"/>
                </a:solidFill>
                <a:latin typeface="Abel"/>
                <a:ea typeface="Abel"/>
                <a:cs typeface="Abel"/>
                <a:sym typeface="Abel"/>
              </a:rPr>
              <a:t>"</a:t>
            </a:r>
            <a:r>
              <a:rPr lang="en-US" sz="1600" b="1" dirty="0">
                <a:solidFill>
                  <a:schemeClr val="dk1"/>
                </a:solidFill>
                <a:latin typeface="Abel"/>
                <a:ea typeface="Abel"/>
                <a:cs typeface="Abel"/>
                <a:sym typeface="Abel"/>
              </a:rPr>
              <a:t>, </a:t>
            </a:r>
            <a:r>
              <a:rPr lang="en-US" sz="1600" dirty="0" err="1">
                <a:solidFill>
                  <a:schemeClr val="dk1"/>
                </a:solidFill>
                <a:latin typeface="Abel"/>
                <a:ea typeface="Abel"/>
                <a:cs typeface="Abel"/>
                <a:sym typeface="Abel"/>
              </a:rPr>
              <a:t>ISODate</a:t>
            </a:r>
            <a:r>
              <a:rPr lang="en-US" sz="1600" dirty="0">
                <a:solidFill>
                  <a:schemeClr val="dk1"/>
                </a:solidFill>
                <a:latin typeface="Abel"/>
                <a:ea typeface="Abel"/>
                <a:cs typeface="Abel"/>
                <a:sym typeface="Abel"/>
              </a:rPr>
              <a:t>("2016-06-28T22:14:59Z"), +∞ </a:t>
            </a:r>
            <a:r>
              <a:rPr lang="en-US" sz="1600" dirty="0" smtClean="0">
                <a:solidFill>
                  <a:schemeClr val="dk1"/>
                </a:solidFill>
                <a:latin typeface="Abel"/>
                <a:ea typeface="Abel"/>
                <a:cs typeface="Abel"/>
                <a:sym typeface="Abel"/>
              </a:rPr>
              <a:t>}</a:t>
            </a:r>
            <a:endParaRPr sz="1600" b="1" dirty="0">
              <a:solidFill>
                <a:schemeClr val="dk1"/>
              </a:solidFill>
              <a:latin typeface="Abel"/>
              <a:ea typeface="Abel"/>
              <a:cs typeface="Abel"/>
              <a:sym typeface="Abel"/>
            </a:endParaRPr>
          </a:p>
        </p:txBody>
      </p:sp>
      <p:sp>
        <p:nvSpPr>
          <p:cNvPr id="604" name="Google Shape;604;p60"/>
          <p:cNvSpPr/>
          <p:nvPr/>
        </p:nvSpPr>
        <p:spPr>
          <a:xfrm>
            <a:off x="8508092" y="5237589"/>
            <a:ext cx="1427592" cy="133049"/>
          </a:xfrm>
          <a:prstGeom prst="rect">
            <a:avLst/>
          </a:prstGeom>
          <a:solidFill>
            <a:srgbClr val="FF0000"/>
          </a:solidFill>
          <a:ln>
            <a:noFill/>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605" name="Google Shape;605;p60"/>
          <p:cNvSpPr txBox="1"/>
          <p:nvPr/>
        </p:nvSpPr>
        <p:spPr>
          <a:xfrm>
            <a:off x="6176457" y="6104400"/>
            <a:ext cx="5916902" cy="338555"/>
          </a:xfrm>
          <a:prstGeom prst="rect">
            <a:avLst/>
          </a:prstGeom>
          <a:noFill/>
          <a:ln>
            <a:noFill/>
          </a:ln>
        </p:spPr>
        <p:txBody>
          <a:bodyPr spcFirstLastPara="1" wrap="square" lIns="91433" tIns="45700" rIns="91433" bIns="45700" anchor="t" anchorCtr="0">
            <a:noAutofit/>
          </a:bodyPr>
          <a:lstStyle/>
          <a:p>
            <a:r>
              <a:rPr lang="en-US" sz="1600" b="1" dirty="0" smtClean="0">
                <a:solidFill>
                  <a:schemeClr val="dk1"/>
                </a:solidFill>
                <a:latin typeface="Abel"/>
                <a:ea typeface="Abel"/>
                <a:cs typeface="Abel"/>
                <a:sym typeface="Abel"/>
              </a:rPr>
              <a:t>{</a:t>
            </a:r>
            <a:r>
              <a:rPr lang="en-US" sz="1600" dirty="0" smtClean="0">
                <a:solidFill>
                  <a:schemeClr val="dk1"/>
                </a:solidFill>
                <a:latin typeface="Abel"/>
                <a:ea typeface="Abel"/>
                <a:cs typeface="Abel"/>
                <a:sym typeface="Abel"/>
              </a:rPr>
              <a:t> </a:t>
            </a:r>
            <a:r>
              <a:rPr lang="en-US" sz="1600" dirty="0">
                <a:solidFill>
                  <a:schemeClr val="dk1"/>
                </a:solidFill>
                <a:latin typeface="Abel"/>
                <a:ea typeface="Abel"/>
                <a:cs typeface="Abel"/>
                <a:sym typeface="Abel"/>
              </a:rPr>
              <a:t>"</a:t>
            </a:r>
            <a:r>
              <a:rPr lang="en-US" sz="1600" b="1" dirty="0">
                <a:solidFill>
                  <a:schemeClr val="dk1"/>
                </a:solidFill>
                <a:latin typeface="Abel"/>
                <a:ea typeface="Abel"/>
                <a:cs typeface="Abel"/>
                <a:sym typeface="Abel"/>
              </a:rPr>
              <a:t>A19CAC</a:t>
            </a:r>
            <a:r>
              <a:rPr lang="en-US" sz="1600" dirty="0">
                <a:solidFill>
                  <a:schemeClr val="dk1"/>
                </a:solidFill>
                <a:latin typeface="Abel"/>
                <a:ea typeface="Abel"/>
                <a:cs typeface="Abel"/>
                <a:sym typeface="Abel"/>
              </a:rPr>
              <a:t>"</a:t>
            </a:r>
            <a:r>
              <a:rPr lang="en-US" sz="1600" b="1" dirty="0">
                <a:solidFill>
                  <a:schemeClr val="dk1"/>
                </a:solidFill>
                <a:latin typeface="Abel"/>
                <a:ea typeface="Abel"/>
                <a:cs typeface="Abel"/>
                <a:sym typeface="Abel"/>
              </a:rPr>
              <a:t>, </a:t>
            </a:r>
            <a:r>
              <a:rPr lang="en-US" sz="1600" dirty="0" err="1">
                <a:solidFill>
                  <a:schemeClr val="dk1"/>
                </a:solidFill>
                <a:latin typeface="Abel"/>
                <a:ea typeface="Abel"/>
                <a:cs typeface="Abel"/>
                <a:sym typeface="Abel"/>
              </a:rPr>
              <a:t>ISODate</a:t>
            </a:r>
            <a:r>
              <a:rPr lang="en-US" sz="1600" dirty="0">
                <a:solidFill>
                  <a:schemeClr val="dk1"/>
                </a:solidFill>
                <a:latin typeface="Abel"/>
                <a:ea typeface="Abel"/>
                <a:cs typeface="Abel"/>
                <a:sym typeface="Abel"/>
              </a:rPr>
              <a:t>("2016-06-28T22:45:16Z"), +∞ </a:t>
            </a:r>
            <a:r>
              <a:rPr lang="en-US" sz="1600" dirty="0" smtClean="0">
                <a:solidFill>
                  <a:schemeClr val="dk1"/>
                </a:solidFill>
                <a:latin typeface="Abel"/>
                <a:ea typeface="Abel"/>
                <a:cs typeface="Abel"/>
                <a:sym typeface="Abel"/>
              </a:rPr>
              <a:t>}</a:t>
            </a:r>
            <a:endParaRPr sz="1600" b="1" dirty="0">
              <a:solidFill>
                <a:schemeClr val="dk1"/>
              </a:solidFill>
              <a:latin typeface="Abel"/>
              <a:ea typeface="Abel"/>
              <a:cs typeface="Abel"/>
              <a:sym typeface="Abel"/>
            </a:endParaRPr>
          </a:p>
        </p:txBody>
      </p:sp>
      <p:sp>
        <p:nvSpPr>
          <p:cNvPr id="606" name="Google Shape;606;p60"/>
          <p:cNvSpPr/>
          <p:nvPr/>
        </p:nvSpPr>
        <p:spPr>
          <a:xfrm>
            <a:off x="6446553" y="5801226"/>
            <a:ext cx="1427592" cy="133049"/>
          </a:xfrm>
          <a:prstGeom prst="rect">
            <a:avLst/>
          </a:prstGeom>
          <a:solidFill>
            <a:srgbClr val="FF0000"/>
          </a:solidFill>
          <a:ln>
            <a:noFill/>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607" name="Google Shape;607;p60"/>
          <p:cNvSpPr/>
          <p:nvPr/>
        </p:nvSpPr>
        <p:spPr>
          <a:xfrm>
            <a:off x="4450345" y="5353704"/>
            <a:ext cx="1427592" cy="133049"/>
          </a:xfrm>
          <a:prstGeom prst="rect">
            <a:avLst/>
          </a:prstGeom>
          <a:solidFill>
            <a:srgbClr val="FF0000"/>
          </a:solidFill>
          <a:ln>
            <a:noFill/>
          </a:ln>
        </p:spPr>
        <p:txBody>
          <a:bodyPr spcFirstLastPara="1" wrap="square" lIns="91433" tIns="45700" rIns="91433" bIns="45700" anchor="ctr" anchorCtr="0">
            <a:noAutofit/>
          </a:bodyPr>
          <a:lstStyle/>
          <a:p>
            <a:pPr algn="ctr"/>
            <a:endParaRPr sz="2400">
              <a:solidFill>
                <a:schemeClr val="lt1"/>
              </a:solidFill>
              <a:latin typeface="Abel"/>
              <a:ea typeface="Abel"/>
              <a:cs typeface="Abel"/>
              <a:sym typeface="Abel"/>
            </a:endParaRPr>
          </a:p>
        </p:txBody>
      </p:sp>
      <p:sp>
        <p:nvSpPr>
          <p:cNvPr id="608" name="Google Shape;608;p60"/>
          <p:cNvSpPr txBox="1"/>
          <p:nvPr/>
        </p:nvSpPr>
        <p:spPr>
          <a:xfrm>
            <a:off x="326572" y="6111917"/>
            <a:ext cx="5769428" cy="338568"/>
          </a:xfrm>
          <a:prstGeom prst="rect">
            <a:avLst/>
          </a:prstGeom>
          <a:noFill/>
          <a:ln>
            <a:noFill/>
          </a:ln>
        </p:spPr>
        <p:txBody>
          <a:bodyPr spcFirstLastPara="1" wrap="square" lIns="91433" tIns="45700" rIns="91433" bIns="45700" anchor="t" anchorCtr="0">
            <a:noAutofit/>
          </a:bodyPr>
          <a:lstStyle/>
          <a:p>
            <a:pPr algn="r"/>
            <a:r>
              <a:rPr lang="en-US" sz="1600" b="1" dirty="0" smtClean="0">
                <a:solidFill>
                  <a:schemeClr val="dk1"/>
                </a:solidFill>
                <a:latin typeface="Abel"/>
                <a:ea typeface="Abel"/>
                <a:cs typeface="Abel"/>
                <a:sym typeface="Abel"/>
              </a:rPr>
              <a:t> </a:t>
            </a:r>
            <a:r>
              <a:rPr lang="en-US" sz="1600" b="1" dirty="0">
                <a:solidFill>
                  <a:schemeClr val="dk1"/>
                </a:solidFill>
                <a:latin typeface="Abel"/>
                <a:ea typeface="Abel"/>
                <a:cs typeface="Abel"/>
                <a:sym typeface="Abel"/>
              </a:rPr>
              <a:t>{</a:t>
            </a:r>
            <a:r>
              <a:rPr lang="en-US" sz="1600" dirty="0">
                <a:solidFill>
                  <a:schemeClr val="dk1"/>
                </a:solidFill>
                <a:latin typeface="Abel"/>
                <a:ea typeface="Abel"/>
                <a:cs typeface="Abel"/>
                <a:sym typeface="Abel"/>
              </a:rPr>
              <a:t> "</a:t>
            </a:r>
            <a:r>
              <a:rPr lang="en-US" sz="1600" b="1" dirty="0">
                <a:solidFill>
                  <a:schemeClr val="dk1"/>
                </a:solidFill>
                <a:latin typeface="Abel"/>
                <a:ea typeface="Abel"/>
                <a:cs typeface="Abel"/>
                <a:sym typeface="Abel"/>
              </a:rPr>
              <a:t>0D07F8</a:t>
            </a:r>
            <a:r>
              <a:rPr lang="en-US" sz="1600" dirty="0">
                <a:solidFill>
                  <a:schemeClr val="dk1"/>
                </a:solidFill>
                <a:latin typeface="Abel"/>
                <a:ea typeface="Abel"/>
                <a:cs typeface="Abel"/>
                <a:sym typeface="Abel"/>
              </a:rPr>
              <a:t>"</a:t>
            </a:r>
            <a:r>
              <a:rPr lang="en-US" sz="1600" b="1" dirty="0">
                <a:solidFill>
                  <a:schemeClr val="dk1"/>
                </a:solidFill>
                <a:latin typeface="Abel"/>
                <a:ea typeface="Abel"/>
                <a:cs typeface="Abel"/>
                <a:sym typeface="Abel"/>
              </a:rPr>
              <a:t>, </a:t>
            </a:r>
            <a:r>
              <a:rPr lang="en-US" sz="1600" dirty="0" err="1">
                <a:solidFill>
                  <a:schemeClr val="dk1"/>
                </a:solidFill>
                <a:latin typeface="Abel"/>
                <a:ea typeface="Abel"/>
                <a:cs typeface="Abel"/>
                <a:sym typeface="Abel"/>
              </a:rPr>
              <a:t>ISODate</a:t>
            </a:r>
            <a:r>
              <a:rPr lang="en-US" sz="1600" dirty="0">
                <a:solidFill>
                  <a:schemeClr val="dk1"/>
                </a:solidFill>
                <a:latin typeface="Abel"/>
                <a:ea typeface="Abel"/>
                <a:cs typeface="Abel"/>
                <a:sym typeface="Abel"/>
              </a:rPr>
              <a:t>("2016-06-28T23:27:52Z"), +∞ } </a:t>
            </a:r>
            <a:endParaRPr sz="1600" b="1" dirty="0">
              <a:solidFill>
                <a:schemeClr val="dk1"/>
              </a:solidFill>
              <a:latin typeface="Abel"/>
              <a:ea typeface="Abel"/>
              <a:cs typeface="Abel"/>
              <a:sym typeface="Abel"/>
            </a:endParaRPr>
          </a:p>
        </p:txBody>
      </p:sp>
      <p:sp>
        <p:nvSpPr>
          <p:cNvPr id="609" name="Google Shape;609;p60"/>
          <p:cNvSpPr txBox="1"/>
          <p:nvPr/>
        </p:nvSpPr>
        <p:spPr>
          <a:xfrm>
            <a:off x="7947395" y="5204936"/>
            <a:ext cx="482348" cy="584776"/>
          </a:xfrm>
          <a:prstGeom prst="rect">
            <a:avLst/>
          </a:prstGeom>
          <a:noFill/>
          <a:ln>
            <a:noFill/>
          </a:ln>
        </p:spPr>
        <p:txBody>
          <a:bodyPr spcFirstLastPara="1" wrap="square" lIns="91433" tIns="45700" rIns="91433" bIns="45700" anchor="t" anchorCtr="0">
            <a:noAutofit/>
          </a:bodyPr>
          <a:lstStyle/>
          <a:p>
            <a:r>
              <a:rPr lang="en-US" sz="3200">
                <a:solidFill>
                  <a:schemeClr val="dk1"/>
                </a:solidFill>
                <a:latin typeface="Abel"/>
                <a:ea typeface="Abel"/>
                <a:cs typeface="Abel"/>
                <a:sym typeface="Abel"/>
              </a:rPr>
              <a:t>…</a:t>
            </a:r>
            <a:endParaRPr sz="3200">
              <a:solidFill>
                <a:schemeClr val="dk1"/>
              </a:solidFill>
              <a:latin typeface="Abel"/>
              <a:ea typeface="Abel"/>
              <a:cs typeface="Abel"/>
              <a:sym typeface="Abel"/>
            </a:endParaRPr>
          </a:p>
        </p:txBody>
      </p:sp>
    </p:spTree>
    <p:extLst>
      <p:ext uri="{BB962C8B-B14F-4D97-AF65-F5344CB8AC3E}">
        <p14:creationId xmlns:p14="http://schemas.microsoft.com/office/powerpoint/2010/main" val="17112705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5"/>
          <p:cNvSpPr txBox="1"/>
          <p:nvPr/>
        </p:nvSpPr>
        <p:spPr>
          <a:xfrm>
            <a:off x="1721778" y="612697"/>
            <a:ext cx="8455153" cy="533479"/>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 sz="2667" b="1">
                <a:solidFill>
                  <a:srgbClr val="FFFFFF"/>
                </a:solidFill>
                <a:latin typeface="Questrial"/>
                <a:ea typeface="Questrial"/>
                <a:cs typeface="Questrial"/>
                <a:sym typeface="Questrial"/>
              </a:rPr>
              <a:t>CHOOSING A SHARD KEY </a:t>
            </a:r>
            <a:endParaRPr/>
          </a:p>
        </p:txBody>
      </p:sp>
      <p:pic>
        <p:nvPicPr>
          <p:cNvPr id="693" name="Google Shape;693;p65"/>
          <p:cNvPicPr preferRelativeResize="0"/>
          <p:nvPr/>
        </p:nvPicPr>
        <p:blipFill rotWithShape="1">
          <a:blip r:embed="rId3">
            <a:alphaModFix/>
          </a:blip>
          <a:srcRect/>
          <a:stretch/>
        </p:blipFill>
        <p:spPr>
          <a:xfrm>
            <a:off x="630767" y="451950"/>
            <a:ext cx="825500" cy="825500"/>
          </a:xfrm>
          <a:prstGeom prst="rect">
            <a:avLst/>
          </a:prstGeom>
          <a:noFill/>
          <a:ln>
            <a:noFill/>
          </a:ln>
        </p:spPr>
      </p:pic>
      <p:sp>
        <p:nvSpPr>
          <p:cNvPr id="694" name="Google Shape;694;p65"/>
          <p:cNvSpPr/>
          <p:nvPr/>
        </p:nvSpPr>
        <p:spPr>
          <a:xfrm>
            <a:off x="2861733" y="1684101"/>
            <a:ext cx="6096000" cy="2585321"/>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 sz="3200">
                <a:solidFill>
                  <a:schemeClr val="lt1"/>
                </a:solidFill>
                <a:latin typeface="Questrial"/>
                <a:ea typeface="Questrial"/>
                <a:cs typeface="Questrial"/>
                <a:sym typeface="Questrial"/>
              </a:rPr>
              <a:t>Cardinality</a:t>
            </a:r>
            <a:endParaRPr/>
          </a:p>
          <a:p>
            <a:pPr marL="0" marR="0" lvl="0" indent="0" algn="l" rtl="0">
              <a:spcBef>
                <a:spcPts val="0"/>
              </a:spcBef>
              <a:spcAft>
                <a:spcPts val="0"/>
              </a:spcAft>
              <a:buNone/>
            </a:pPr>
            <a:r>
              <a:rPr lang="en" sz="3200">
                <a:solidFill>
                  <a:schemeClr val="lt1"/>
                </a:solidFill>
                <a:latin typeface="Questrial"/>
                <a:ea typeface="Questrial"/>
                <a:cs typeface="Questrial"/>
                <a:sym typeface="Questrial"/>
              </a:rPr>
              <a:t>Write distribution</a:t>
            </a:r>
            <a:endParaRPr/>
          </a:p>
          <a:p>
            <a:pPr marL="0" marR="0" lvl="0" indent="0" algn="l" rtl="0">
              <a:spcBef>
                <a:spcPts val="0"/>
              </a:spcBef>
              <a:spcAft>
                <a:spcPts val="0"/>
              </a:spcAft>
              <a:buNone/>
            </a:pPr>
            <a:r>
              <a:rPr lang="en" sz="3200">
                <a:solidFill>
                  <a:schemeClr val="lt1"/>
                </a:solidFill>
                <a:latin typeface="Questrial"/>
                <a:ea typeface="Questrial"/>
                <a:cs typeface="Questrial"/>
                <a:sym typeface="Questrial"/>
              </a:rPr>
              <a:t>Query isolation</a:t>
            </a:r>
            <a:endParaRPr/>
          </a:p>
          <a:p>
            <a:pPr marL="0" marR="0" lvl="0" indent="0" algn="l" rtl="0">
              <a:spcBef>
                <a:spcPts val="0"/>
              </a:spcBef>
              <a:spcAft>
                <a:spcPts val="0"/>
              </a:spcAft>
              <a:buNone/>
            </a:pPr>
            <a:r>
              <a:rPr lang="en" sz="3200">
                <a:solidFill>
                  <a:schemeClr val="lt1"/>
                </a:solidFill>
                <a:latin typeface="Questrial"/>
                <a:ea typeface="Questrial"/>
                <a:cs typeface="Questrial"/>
                <a:sym typeface="Questrial"/>
              </a:rPr>
              <a:t>Reliability</a:t>
            </a:r>
            <a:endParaRPr/>
          </a:p>
          <a:p>
            <a:pPr marL="0" marR="0" lvl="0" indent="0" algn="l" rtl="0">
              <a:spcBef>
                <a:spcPts val="0"/>
              </a:spcBef>
              <a:spcAft>
                <a:spcPts val="0"/>
              </a:spcAft>
              <a:buNone/>
            </a:pPr>
            <a:r>
              <a:rPr lang="en" sz="3200">
                <a:solidFill>
                  <a:schemeClr val="lt1"/>
                </a:solidFill>
                <a:latin typeface="Questrial"/>
                <a:ea typeface="Questrial"/>
                <a:cs typeface="Questrial"/>
                <a:sym typeface="Questrial"/>
              </a:rPr>
              <a:t>Index locality</a:t>
            </a:r>
            <a:endParaRPr/>
          </a:p>
        </p:txBody>
      </p:sp>
      <p:graphicFrame>
        <p:nvGraphicFramePr>
          <p:cNvPr id="695" name="Google Shape;695;p65"/>
          <p:cNvGraphicFramePr/>
          <p:nvPr>
            <p:extLst>
              <p:ext uri="{D42A27DB-BD31-4B8C-83A1-F6EECF244321}">
                <p14:modId xmlns:p14="http://schemas.microsoft.com/office/powerpoint/2010/main" val="2214002084"/>
              </p:ext>
            </p:extLst>
          </p:nvPr>
        </p:nvGraphicFramePr>
        <p:xfrm>
          <a:off x="597868" y="13023"/>
          <a:ext cx="10160000" cy="6844977"/>
        </p:xfrm>
        <a:graphic>
          <a:graphicData uri="http://schemas.openxmlformats.org/drawingml/2006/table">
            <a:tbl>
              <a:tblPr>
                <a:noFill/>
              </a:tblPr>
              <a:tblGrid>
                <a:gridCol w="2032000"/>
                <a:gridCol w="2032000"/>
                <a:gridCol w="2032000"/>
                <a:gridCol w="2032000"/>
                <a:gridCol w="2032000"/>
              </a:tblGrid>
              <a:tr h="1482809">
                <a:tc>
                  <a:txBody>
                    <a:bodyPr/>
                    <a:lstStyle/>
                    <a:p>
                      <a:pPr marL="0" marR="0" lvl="0" indent="0" algn="ctr" rtl="0">
                        <a:lnSpc>
                          <a:spcPct val="100000"/>
                        </a:lnSpc>
                        <a:spcBef>
                          <a:spcPts val="0"/>
                        </a:spcBef>
                        <a:spcAft>
                          <a:spcPts val="0"/>
                        </a:spcAft>
                        <a:buClr>
                          <a:srgbClr val="000000"/>
                        </a:buClr>
                        <a:buSzPts val="525"/>
                        <a:buFont typeface="Cabin"/>
                        <a:buNone/>
                      </a:pPr>
                      <a:endParaRPr sz="2100" b="0" i="0" u="none" strike="noStrike" cap="none" dirty="0">
                        <a:solidFill>
                          <a:srgbClr val="FFFFFF"/>
                        </a:solidFill>
                        <a:latin typeface="Arial"/>
                        <a:ea typeface="Arial"/>
                        <a:cs typeface="Arial"/>
                        <a:sym typeface="Arial"/>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262626"/>
                    </a:solidFill>
                  </a:tcPr>
                </a:tc>
                <a:tc>
                  <a:txBody>
                    <a:bodyPr/>
                    <a:lstStyle/>
                    <a:p>
                      <a:pPr marL="0" marR="0" lvl="0" indent="0" algn="ctr" rtl="0">
                        <a:lnSpc>
                          <a:spcPct val="100000"/>
                        </a:lnSpc>
                        <a:spcBef>
                          <a:spcPts val="0"/>
                        </a:spcBef>
                        <a:spcAft>
                          <a:spcPts val="0"/>
                        </a:spcAft>
                        <a:buClr>
                          <a:srgbClr val="FFFFFF"/>
                        </a:buClr>
                        <a:buSzPts val="525"/>
                        <a:buFont typeface="Cabin"/>
                        <a:buNone/>
                      </a:pPr>
                      <a:r>
                        <a:rPr lang="en" sz="2100" b="1" i="0" u="none" strike="noStrike" cap="none">
                          <a:solidFill>
                            <a:srgbClr val="FFFFFF"/>
                          </a:solidFill>
                          <a:latin typeface="Arial"/>
                          <a:ea typeface="Arial"/>
                          <a:cs typeface="Arial"/>
                          <a:sym typeface="Arial"/>
                        </a:rPr>
                        <a:t>Cardinality</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262626"/>
                    </a:solidFill>
                  </a:tcPr>
                </a:tc>
                <a:tc>
                  <a:txBody>
                    <a:bodyPr/>
                    <a:lstStyle/>
                    <a:p>
                      <a:pPr marL="0" marR="0" lvl="0" indent="0" algn="ctr" rtl="0">
                        <a:lnSpc>
                          <a:spcPct val="100000"/>
                        </a:lnSpc>
                        <a:spcBef>
                          <a:spcPts val="0"/>
                        </a:spcBef>
                        <a:spcAft>
                          <a:spcPts val="0"/>
                        </a:spcAft>
                        <a:buClr>
                          <a:srgbClr val="FFFFFF"/>
                        </a:buClr>
                        <a:buSzPts val="525"/>
                        <a:buFont typeface="Cabin"/>
                        <a:buNone/>
                      </a:pPr>
                      <a:r>
                        <a:rPr lang="en" sz="2100" b="1" i="0" u="none" strike="noStrike" cap="none">
                          <a:solidFill>
                            <a:srgbClr val="FFFFFF"/>
                          </a:solidFill>
                          <a:latin typeface="Arial"/>
                          <a:ea typeface="Arial"/>
                          <a:cs typeface="Arial"/>
                          <a:sym typeface="Arial"/>
                        </a:rPr>
                        <a:t>Write Distribution</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262626"/>
                    </a:solidFill>
                  </a:tcPr>
                </a:tc>
                <a:tc>
                  <a:txBody>
                    <a:bodyPr/>
                    <a:lstStyle/>
                    <a:p>
                      <a:pPr marL="0" marR="0" lvl="0" indent="0" algn="ctr" rtl="0">
                        <a:lnSpc>
                          <a:spcPct val="100000"/>
                        </a:lnSpc>
                        <a:spcBef>
                          <a:spcPts val="0"/>
                        </a:spcBef>
                        <a:spcAft>
                          <a:spcPts val="0"/>
                        </a:spcAft>
                        <a:buClr>
                          <a:srgbClr val="FFFFFF"/>
                        </a:buClr>
                        <a:buSzPts val="525"/>
                        <a:buFont typeface="Cabin"/>
                        <a:buNone/>
                      </a:pPr>
                      <a:r>
                        <a:rPr lang="en" sz="2100" b="1" i="0" u="none" strike="noStrike" cap="none">
                          <a:solidFill>
                            <a:srgbClr val="FFFFFF"/>
                          </a:solidFill>
                          <a:latin typeface="Arial"/>
                          <a:ea typeface="Arial"/>
                          <a:cs typeface="Arial"/>
                          <a:sym typeface="Arial"/>
                        </a:rPr>
                        <a:t>Query Isolation</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262626"/>
                    </a:solidFill>
                  </a:tcPr>
                </a:tc>
                <a:tc>
                  <a:txBody>
                    <a:bodyPr/>
                    <a:lstStyle/>
                    <a:p>
                      <a:pPr marL="0" marR="0" lvl="0" indent="0" algn="ctr" rtl="0">
                        <a:lnSpc>
                          <a:spcPct val="100000"/>
                        </a:lnSpc>
                        <a:spcBef>
                          <a:spcPts val="0"/>
                        </a:spcBef>
                        <a:spcAft>
                          <a:spcPts val="0"/>
                        </a:spcAft>
                        <a:buClr>
                          <a:srgbClr val="FFFFFF"/>
                        </a:buClr>
                        <a:buSzPts val="525"/>
                        <a:buFont typeface="Cabin"/>
                        <a:buNone/>
                      </a:pPr>
                      <a:r>
                        <a:rPr lang="en" sz="2100" b="1" i="0" u="none" strike="noStrike" cap="none" dirty="0">
                          <a:solidFill>
                            <a:srgbClr val="FFFFFF"/>
                          </a:solidFill>
                          <a:latin typeface="Arial"/>
                          <a:ea typeface="Arial"/>
                          <a:cs typeface="Arial"/>
                          <a:sym typeface="Arial"/>
                        </a:rPr>
                        <a:t>Index</a:t>
                      </a:r>
                      <a:endParaRPr dirty="0"/>
                    </a:p>
                    <a:p>
                      <a:pPr marL="0" marR="0" lvl="0" indent="0" algn="ctr" rtl="0">
                        <a:lnSpc>
                          <a:spcPct val="100000"/>
                        </a:lnSpc>
                        <a:spcBef>
                          <a:spcPts val="0"/>
                        </a:spcBef>
                        <a:spcAft>
                          <a:spcPts val="0"/>
                        </a:spcAft>
                        <a:buClr>
                          <a:srgbClr val="FFFFFF"/>
                        </a:buClr>
                        <a:buSzPts val="525"/>
                        <a:buFont typeface="Cabin"/>
                        <a:buNone/>
                      </a:pPr>
                      <a:r>
                        <a:rPr lang="en" sz="2100" b="1" i="0" u="none" strike="noStrike" cap="none" dirty="0">
                          <a:solidFill>
                            <a:srgbClr val="FFFFFF"/>
                          </a:solidFill>
                          <a:latin typeface="Arial"/>
                          <a:ea typeface="Arial"/>
                          <a:cs typeface="Arial"/>
                          <a:sym typeface="Arial"/>
                        </a:rPr>
                        <a:t>Locality</a:t>
                      </a:r>
                      <a:endParaRPr dirty="0"/>
                    </a:p>
                  </a:txBody>
                  <a:tcPr marL="47625" marR="47625" marT="0" marB="0" anchor="ctr">
                    <a:lnL w="12700" cap="flat" cmpd="sng" algn="ctr">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lgn="ctr">
                      <a:solidFill>
                        <a:srgbClr val="A5A5A5"/>
                      </a:solidFill>
                      <a:prstDash val="solid"/>
                      <a:round/>
                      <a:headEnd type="none" w="sm" len="sm"/>
                      <a:tailEnd type="none" w="sm" len="sm"/>
                    </a:lnB>
                    <a:solidFill>
                      <a:srgbClr val="262626"/>
                    </a:solidFill>
                  </a:tcPr>
                </a:tc>
              </a:tr>
              <a:tr h="1412710">
                <a:tc>
                  <a:txBody>
                    <a:bodyPr/>
                    <a:lstStyle/>
                    <a:p>
                      <a:pPr marL="0" marR="0" lvl="0" indent="0" algn="ctr" rtl="0">
                        <a:lnSpc>
                          <a:spcPct val="100000"/>
                        </a:lnSpc>
                        <a:spcBef>
                          <a:spcPts val="0"/>
                        </a:spcBef>
                        <a:spcAft>
                          <a:spcPts val="0"/>
                        </a:spcAft>
                        <a:buClr>
                          <a:srgbClr val="000000"/>
                        </a:buClr>
                        <a:buSzPts val="525"/>
                        <a:buFont typeface="Cabin"/>
                        <a:buNone/>
                      </a:pPr>
                      <a:r>
                        <a:rPr lang="en" sz="2100" b="1" i="0" u="none" strike="noStrike" cap="none" dirty="0" smtClean="0">
                          <a:solidFill>
                            <a:srgbClr val="000000"/>
                          </a:solidFill>
                          <a:latin typeface="Arial"/>
                          <a:ea typeface="Arial"/>
                          <a:cs typeface="Arial"/>
                          <a:sym typeface="Arial"/>
                        </a:rPr>
                        <a:t>_id</a:t>
                      </a:r>
                      <a:endParaRPr dirty="0"/>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8000"/>
                        </a:buClr>
                        <a:buSzPts val="475"/>
                        <a:buFont typeface="Cabin"/>
                        <a:buNone/>
                      </a:pPr>
                      <a:r>
                        <a:rPr lang="en" sz="1900" b="1" i="0" u="none" strike="noStrike" cap="none">
                          <a:solidFill>
                            <a:srgbClr val="008000"/>
                          </a:solidFill>
                          <a:latin typeface="Arial"/>
                          <a:ea typeface="Arial"/>
                          <a:cs typeface="Arial"/>
                          <a:sym typeface="Arial"/>
                        </a:rPr>
                        <a:t>Doc level</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FF0000"/>
                        </a:buClr>
                        <a:buSzPts val="475"/>
                        <a:buFont typeface="Cabin"/>
                        <a:buNone/>
                      </a:pPr>
                      <a:r>
                        <a:rPr lang="en" sz="1900" b="1" i="0" u="none" strike="noStrike" cap="none">
                          <a:solidFill>
                            <a:srgbClr val="FF0000"/>
                          </a:solidFill>
                          <a:latin typeface="Arial"/>
                          <a:ea typeface="Arial"/>
                          <a:cs typeface="Arial"/>
                          <a:sym typeface="Arial"/>
                        </a:rPr>
                        <a:t>One shard</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FF0000"/>
                        </a:buClr>
                        <a:buSzPts val="475"/>
                        <a:buFont typeface="Cabin"/>
                        <a:buNone/>
                      </a:pPr>
                      <a:r>
                        <a:rPr lang="en" sz="1900" b="1" i="0" u="none" strike="noStrike" cap="none">
                          <a:solidFill>
                            <a:srgbClr val="FF0000"/>
                          </a:solidFill>
                          <a:latin typeface="Arial"/>
                          <a:ea typeface="Arial"/>
                          <a:cs typeface="Arial"/>
                          <a:sym typeface="Arial"/>
                        </a:rPr>
                        <a:t>Scatter/gather</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8000"/>
                        </a:buClr>
                        <a:buSzPts val="475"/>
                        <a:buFont typeface="Cabin"/>
                        <a:buNone/>
                      </a:pPr>
                      <a:r>
                        <a:rPr lang="en" sz="1900" b="1" i="0" u="none" strike="noStrike" cap="none">
                          <a:solidFill>
                            <a:srgbClr val="008000"/>
                          </a:solidFill>
                          <a:latin typeface="Arial"/>
                          <a:ea typeface="Arial"/>
                          <a:cs typeface="Arial"/>
                          <a:sym typeface="Arial"/>
                        </a:rPr>
                        <a:t>Good</a:t>
                      </a:r>
                      <a:endParaRPr/>
                    </a:p>
                  </a:txBody>
                  <a:tcPr marL="47625" marR="47625" marT="0" marB="0" anchor="ctr">
                    <a:lnL w="12700" cap="flat" cmpd="sng" algn="ctr">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lgn="ctr">
                      <a:solidFill>
                        <a:srgbClr val="A5A5A5"/>
                      </a:solidFill>
                      <a:prstDash val="solid"/>
                      <a:round/>
                      <a:headEnd type="none" w="sm" len="sm"/>
                      <a:tailEnd type="none" w="sm" len="sm"/>
                    </a:lnT>
                    <a:lnB w="12700" cap="flat" cmpd="sng" algn="ctr">
                      <a:solidFill>
                        <a:srgbClr val="A5A5A5"/>
                      </a:solidFill>
                      <a:prstDash val="solid"/>
                      <a:round/>
                      <a:headEnd type="none" w="sm" len="sm"/>
                      <a:tailEnd type="none" w="sm" len="sm"/>
                    </a:lnB>
                    <a:solidFill>
                      <a:schemeClr val="lt1"/>
                    </a:solidFill>
                  </a:tcPr>
                </a:tc>
              </a:tr>
              <a:tr h="1478260">
                <a:tc>
                  <a:txBody>
                    <a:bodyPr/>
                    <a:lstStyle/>
                    <a:p>
                      <a:pPr marL="0" marR="0" lvl="0" indent="0" algn="ctr" rtl="0">
                        <a:lnSpc>
                          <a:spcPct val="100000"/>
                        </a:lnSpc>
                        <a:spcBef>
                          <a:spcPts val="0"/>
                        </a:spcBef>
                        <a:spcAft>
                          <a:spcPts val="0"/>
                        </a:spcAft>
                        <a:buClr>
                          <a:srgbClr val="000000"/>
                        </a:buClr>
                        <a:buSzPts val="525"/>
                        <a:buFont typeface="Cabin"/>
                        <a:buNone/>
                      </a:pPr>
                      <a:r>
                        <a:rPr lang="en" sz="2100" b="1" i="0" u="none" strike="noStrike" cap="none">
                          <a:solidFill>
                            <a:srgbClr val="000000"/>
                          </a:solidFill>
                          <a:latin typeface="Arial"/>
                          <a:ea typeface="Arial"/>
                          <a:cs typeface="Arial"/>
                          <a:sym typeface="Arial"/>
                        </a:rPr>
                        <a:t>hash(_id)</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FF6600"/>
                        </a:buClr>
                        <a:buSzPts val="475"/>
                        <a:buFont typeface="Cabin"/>
                        <a:buNone/>
                      </a:pPr>
                      <a:r>
                        <a:rPr lang="en" sz="1900" b="1" i="0" u="none" strike="noStrike" cap="none">
                          <a:solidFill>
                            <a:srgbClr val="FFB05F"/>
                          </a:solidFill>
                          <a:latin typeface="Arial"/>
                          <a:ea typeface="Arial"/>
                          <a:cs typeface="Arial"/>
                          <a:sym typeface="Arial"/>
                        </a:rPr>
                        <a:t>Hash level</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8000"/>
                        </a:buClr>
                        <a:buSzPts val="475"/>
                        <a:buFont typeface="Cabin"/>
                        <a:buNone/>
                      </a:pPr>
                      <a:r>
                        <a:rPr lang="en" sz="1900" b="1" i="0" u="none" strike="noStrike" cap="none">
                          <a:solidFill>
                            <a:srgbClr val="008000"/>
                          </a:solidFill>
                          <a:latin typeface="Arial"/>
                          <a:ea typeface="Arial"/>
                          <a:cs typeface="Arial"/>
                          <a:sym typeface="Arial"/>
                        </a:rPr>
                        <a:t>All Shards</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FF0000"/>
                        </a:buClr>
                        <a:buSzPts val="475"/>
                        <a:buFont typeface="Cabin"/>
                        <a:buNone/>
                      </a:pPr>
                      <a:r>
                        <a:rPr lang="en" sz="1900" b="1" i="0" u="none" strike="noStrike" cap="none">
                          <a:solidFill>
                            <a:srgbClr val="FF0000"/>
                          </a:solidFill>
                          <a:latin typeface="Arial"/>
                          <a:ea typeface="Arial"/>
                          <a:cs typeface="Arial"/>
                          <a:sym typeface="Arial"/>
                        </a:rPr>
                        <a:t>Scatter/gather</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FF0000"/>
                        </a:buClr>
                        <a:buSzPts val="475"/>
                        <a:buFont typeface="Cabin"/>
                        <a:buNone/>
                      </a:pPr>
                      <a:r>
                        <a:rPr lang="en" sz="1900" b="1" i="0" u="none" strike="noStrike" cap="none" dirty="0">
                          <a:solidFill>
                            <a:srgbClr val="FF0000"/>
                          </a:solidFill>
                          <a:latin typeface="Arial"/>
                          <a:ea typeface="Arial"/>
                          <a:cs typeface="Arial"/>
                          <a:sym typeface="Arial"/>
                        </a:rPr>
                        <a:t>Poor</a:t>
                      </a:r>
                      <a:endParaRPr dirty="0"/>
                    </a:p>
                  </a:txBody>
                  <a:tcPr marL="47625" marR="47625" marT="0" marB="0" anchor="ctr">
                    <a:lnL w="12700" cap="flat" cmpd="sng" algn="ctr">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lgn="ctr">
                      <a:solidFill>
                        <a:srgbClr val="A5A5A5"/>
                      </a:solidFill>
                      <a:prstDash val="solid"/>
                      <a:round/>
                      <a:headEnd type="none" w="sm" len="sm"/>
                      <a:tailEnd type="none" w="sm" len="sm"/>
                    </a:lnT>
                    <a:lnB w="12700" cap="flat" cmpd="sng" algn="ctr">
                      <a:solidFill>
                        <a:srgbClr val="A5A5A5"/>
                      </a:solidFill>
                      <a:prstDash val="solid"/>
                      <a:round/>
                      <a:headEnd type="none" w="sm" len="sm"/>
                      <a:tailEnd type="none" w="sm" len="sm"/>
                    </a:lnB>
                    <a:solidFill>
                      <a:schemeClr val="lt1"/>
                    </a:solidFill>
                  </a:tcPr>
                </a:tc>
              </a:tr>
              <a:tr h="1235599">
                <a:tc>
                  <a:txBody>
                    <a:bodyPr/>
                    <a:lstStyle/>
                    <a:p>
                      <a:pPr marL="0" marR="0" lvl="0" indent="0" algn="ctr" rtl="0">
                        <a:lnSpc>
                          <a:spcPct val="100000"/>
                        </a:lnSpc>
                        <a:spcBef>
                          <a:spcPts val="0"/>
                        </a:spcBef>
                        <a:spcAft>
                          <a:spcPts val="0"/>
                        </a:spcAft>
                        <a:buClr>
                          <a:srgbClr val="000000"/>
                        </a:buClr>
                        <a:buSzPts val="525"/>
                        <a:buFont typeface="Cabin"/>
                        <a:buNone/>
                      </a:pPr>
                      <a:r>
                        <a:rPr lang="en" sz="2100" b="1" i="0" u="none" strike="noStrike" cap="none">
                          <a:solidFill>
                            <a:srgbClr val="000000"/>
                          </a:solidFill>
                          <a:latin typeface="Arial"/>
                          <a:ea typeface="Arial"/>
                          <a:cs typeface="Arial"/>
                          <a:sym typeface="Arial"/>
                        </a:rPr>
                        <a:t>asset_id</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FF0000"/>
                        </a:buClr>
                        <a:buSzPts val="475"/>
                        <a:buFont typeface="Cabin"/>
                        <a:buNone/>
                      </a:pPr>
                      <a:r>
                        <a:rPr lang="en" sz="1900" b="1" i="0" u="none" strike="noStrike" cap="none">
                          <a:solidFill>
                            <a:srgbClr val="FF0000"/>
                          </a:solidFill>
                          <a:latin typeface="Arial"/>
                          <a:ea typeface="Arial"/>
                          <a:cs typeface="Arial"/>
                          <a:sym typeface="Arial"/>
                        </a:rPr>
                        <a:t>Many docs</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8000"/>
                        </a:buClr>
                        <a:buSzPts val="475"/>
                        <a:buFont typeface="Questrial"/>
                        <a:buNone/>
                      </a:pPr>
                      <a:r>
                        <a:rPr lang="en" sz="1900" b="1" i="0" u="none" strike="noStrike" cap="none">
                          <a:solidFill>
                            <a:srgbClr val="008000"/>
                          </a:solidFill>
                          <a:latin typeface="Arial"/>
                          <a:ea typeface="Arial"/>
                          <a:cs typeface="Arial"/>
                          <a:sym typeface="Arial"/>
                        </a:rPr>
                        <a:t>All Shards</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8000"/>
                        </a:buClr>
                        <a:buSzPts val="475"/>
                        <a:buFont typeface="Questrial"/>
                        <a:buNone/>
                      </a:pPr>
                      <a:r>
                        <a:rPr lang="en" sz="1900" b="1" i="0" u="none" strike="noStrike" cap="none">
                          <a:solidFill>
                            <a:srgbClr val="008000"/>
                          </a:solidFill>
                          <a:latin typeface="Arial"/>
                          <a:ea typeface="Arial"/>
                          <a:cs typeface="Arial"/>
                          <a:sym typeface="Arial"/>
                        </a:rPr>
                        <a:t>Targeted</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8000"/>
                        </a:buClr>
                        <a:buSzPts val="475"/>
                        <a:buFont typeface="Questrial"/>
                        <a:buNone/>
                      </a:pPr>
                      <a:r>
                        <a:rPr lang="en" sz="1900" b="1" i="0" u="none" strike="noStrike" cap="none">
                          <a:solidFill>
                            <a:srgbClr val="008000"/>
                          </a:solidFill>
                          <a:latin typeface="Arial"/>
                          <a:ea typeface="Arial"/>
                          <a:cs typeface="Arial"/>
                          <a:sym typeface="Arial"/>
                        </a:rPr>
                        <a:t>Good</a:t>
                      </a:r>
                      <a:endParaRPr/>
                    </a:p>
                  </a:txBody>
                  <a:tcPr marL="47625" marR="47625" marT="0" marB="0" anchor="ctr">
                    <a:lnL w="12700" cap="flat" cmpd="sng" algn="ctr">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lgn="ctr">
                      <a:solidFill>
                        <a:srgbClr val="A5A5A5"/>
                      </a:solidFill>
                      <a:prstDash val="solid"/>
                      <a:round/>
                      <a:headEnd type="none" w="sm" len="sm"/>
                      <a:tailEnd type="none" w="sm" len="sm"/>
                    </a:lnT>
                    <a:lnB w="12700" cap="flat" cmpd="sng" algn="ctr">
                      <a:solidFill>
                        <a:srgbClr val="A5A5A5"/>
                      </a:solidFill>
                      <a:prstDash val="solid"/>
                      <a:round/>
                      <a:headEnd type="none" w="sm" len="sm"/>
                      <a:tailEnd type="none" w="sm" len="sm"/>
                    </a:lnB>
                    <a:solidFill>
                      <a:schemeClr val="lt1"/>
                    </a:solidFill>
                  </a:tcPr>
                </a:tc>
              </a:tr>
              <a:tr h="1235599">
                <a:tc>
                  <a:txBody>
                    <a:bodyPr/>
                    <a:lstStyle/>
                    <a:p>
                      <a:pPr marL="0" marR="0" lvl="0" indent="0" algn="ctr" rtl="0">
                        <a:lnSpc>
                          <a:spcPct val="100000"/>
                        </a:lnSpc>
                        <a:spcBef>
                          <a:spcPts val="0"/>
                        </a:spcBef>
                        <a:spcAft>
                          <a:spcPts val="0"/>
                        </a:spcAft>
                        <a:buClr>
                          <a:srgbClr val="000000"/>
                        </a:buClr>
                        <a:buSzPts val="525"/>
                        <a:buFont typeface="Cabin"/>
                        <a:buNone/>
                      </a:pPr>
                      <a:r>
                        <a:rPr lang="en" sz="2100" b="1" i="0" u="none" strike="noStrike" cap="none">
                          <a:solidFill>
                            <a:schemeClr val="lt1"/>
                          </a:solidFill>
                          <a:latin typeface="Arial"/>
                          <a:ea typeface="Arial"/>
                          <a:cs typeface="Arial"/>
                          <a:sym typeface="Arial"/>
                        </a:rPr>
                        <a:t>asset_id, ts</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5B972B"/>
                    </a:solidFill>
                  </a:tcPr>
                </a:tc>
                <a:tc>
                  <a:txBody>
                    <a:bodyPr/>
                    <a:lstStyle/>
                    <a:p>
                      <a:pPr marL="0" marR="0" lvl="0" indent="0" algn="ctr" rtl="0">
                        <a:lnSpc>
                          <a:spcPct val="100000"/>
                        </a:lnSpc>
                        <a:spcBef>
                          <a:spcPts val="0"/>
                        </a:spcBef>
                        <a:spcAft>
                          <a:spcPts val="0"/>
                        </a:spcAft>
                        <a:buClr>
                          <a:schemeClr val="lt1"/>
                        </a:buClr>
                        <a:buSzPts val="475"/>
                        <a:buFont typeface="Cabin"/>
                        <a:buNone/>
                      </a:pPr>
                      <a:r>
                        <a:rPr lang="en" sz="1900" b="1" i="0" u="none" strike="noStrike" cap="none" dirty="0">
                          <a:solidFill>
                            <a:schemeClr val="lt1"/>
                          </a:solidFill>
                          <a:latin typeface="Arial"/>
                          <a:ea typeface="Arial"/>
                          <a:cs typeface="Arial"/>
                          <a:sym typeface="Arial"/>
                        </a:rPr>
                        <a:t>Doc level</a:t>
                      </a:r>
                      <a:endParaRPr dirty="0"/>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5B972B"/>
                    </a:solidFill>
                  </a:tcPr>
                </a:tc>
                <a:tc>
                  <a:txBody>
                    <a:bodyPr/>
                    <a:lstStyle/>
                    <a:p>
                      <a:pPr marL="0" marR="0" lvl="0" indent="0" algn="ctr" rtl="0">
                        <a:lnSpc>
                          <a:spcPct val="100000"/>
                        </a:lnSpc>
                        <a:spcBef>
                          <a:spcPts val="0"/>
                        </a:spcBef>
                        <a:spcAft>
                          <a:spcPts val="0"/>
                        </a:spcAft>
                        <a:buClr>
                          <a:schemeClr val="lt1"/>
                        </a:buClr>
                        <a:buSzPts val="475"/>
                        <a:buFont typeface="Questrial"/>
                        <a:buNone/>
                      </a:pPr>
                      <a:r>
                        <a:rPr lang="en" sz="1900" b="1" i="0" u="none" strike="noStrike" cap="none">
                          <a:solidFill>
                            <a:schemeClr val="lt1"/>
                          </a:solidFill>
                          <a:latin typeface="Arial"/>
                          <a:ea typeface="Arial"/>
                          <a:cs typeface="Arial"/>
                          <a:sym typeface="Arial"/>
                        </a:rPr>
                        <a:t>All Shards</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5B972B"/>
                    </a:solidFill>
                  </a:tcPr>
                </a:tc>
                <a:tc>
                  <a:txBody>
                    <a:bodyPr/>
                    <a:lstStyle/>
                    <a:p>
                      <a:pPr marL="0" marR="0" lvl="0" indent="0" algn="ctr" rtl="0">
                        <a:lnSpc>
                          <a:spcPct val="100000"/>
                        </a:lnSpc>
                        <a:spcBef>
                          <a:spcPts val="0"/>
                        </a:spcBef>
                        <a:spcAft>
                          <a:spcPts val="0"/>
                        </a:spcAft>
                        <a:buClr>
                          <a:schemeClr val="lt1"/>
                        </a:buClr>
                        <a:buSzPts val="475"/>
                        <a:buFont typeface="Questrial"/>
                        <a:buNone/>
                      </a:pPr>
                      <a:r>
                        <a:rPr lang="en" sz="1900" b="1" i="0" u="none" strike="noStrike" cap="none">
                          <a:solidFill>
                            <a:schemeClr val="lt1"/>
                          </a:solidFill>
                          <a:latin typeface="Arial"/>
                          <a:ea typeface="Arial"/>
                          <a:cs typeface="Arial"/>
                          <a:sym typeface="Arial"/>
                        </a:rPr>
                        <a:t>Targeted</a:t>
                      </a:r>
                      <a:endParaRPr/>
                    </a:p>
                  </a:txBody>
                  <a:tcPr marL="47625" marR="47625" marT="0" marB="0" anchor="ctr">
                    <a:lnL w="12700" cap="flat" cmpd="sng">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5B972B"/>
                    </a:solidFill>
                  </a:tcPr>
                </a:tc>
                <a:tc>
                  <a:txBody>
                    <a:bodyPr/>
                    <a:lstStyle/>
                    <a:p>
                      <a:pPr marL="0" marR="0" lvl="0" indent="0" algn="ctr" rtl="0">
                        <a:lnSpc>
                          <a:spcPct val="100000"/>
                        </a:lnSpc>
                        <a:spcBef>
                          <a:spcPts val="0"/>
                        </a:spcBef>
                        <a:spcAft>
                          <a:spcPts val="0"/>
                        </a:spcAft>
                        <a:buClr>
                          <a:schemeClr val="lt1"/>
                        </a:buClr>
                        <a:buSzPts val="475"/>
                        <a:buFont typeface="Questrial"/>
                        <a:buNone/>
                      </a:pPr>
                      <a:r>
                        <a:rPr lang="en" sz="1900" b="1" i="0" u="none" strike="noStrike" cap="none" dirty="0">
                          <a:solidFill>
                            <a:schemeClr val="lt1"/>
                          </a:solidFill>
                          <a:latin typeface="Arial"/>
                          <a:ea typeface="Arial"/>
                          <a:cs typeface="Arial"/>
                          <a:sym typeface="Arial"/>
                        </a:rPr>
                        <a:t>Good</a:t>
                      </a:r>
                      <a:endParaRPr dirty="0"/>
                    </a:p>
                  </a:txBody>
                  <a:tcPr marL="47625" marR="47625" marT="0" marB="0" anchor="ctr">
                    <a:lnL w="12700" cap="flat" cmpd="sng" algn="ctr">
                      <a:solidFill>
                        <a:srgbClr val="A5A5A5"/>
                      </a:solidFill>
                      <a:prstDash val="solid"/>
                      <a:round/>
                      <a:headEnd type="none" w="sm" len="sm"/>
                      <a:tailEnd type="none" w="sm" len="sm"/>
                    </a:lnL>
                    <a:lnR w="12700" cap="flat" cmpd="sng">
                      <a:solidFill>
                        <a:srgbClr val="A5A5A5"/>
                      </a:solidFill>
                      <a:prstDash val="solid"/>
                      <a:round/>
                      <a:headEnd type="none" w="sm" len="sm"/>
                      <a:tailEnd type="none" w="sm" len="sm"/>
                    </a:lnR>
                    <a:lnT w="12700" cap="flat" cmpd="sng" algn="ctr">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solidFill>
                      <a:srgbClr val="5B972B"/>
                    </a:solidFill>
                  </a:tcPr>
                </a:tc>
              </a:tr>
            </a:tbl>
          </a:graphicData>
        </a:graphic>
      </p:graphicFrame>
    </p:spTree>
    <p:extLst>
      <p:ext uri="{BB962C8B-B14F-4D97-AF65-F5344CB8AC3E}">
        <p14:creationId xmlns:p14="http://schemas.microsoft.com/office/powerpoint/2010/main" val="1477869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2"/>
          <p:cNvSpPr txBox="1"/>
          <p:nvPr/>
        </p:nvSpPr>
        <p:spPr>
          <a:xfrm>
            <a:off x="2170056" y="5796138"/>
            <a:ext cx="7899400" cy="85248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accent1"/>
              </a:buClr>
              <a:buSzPts val="3509"/>
              <a:buFont typeface="PT Sans"/>
              <a:buNone/>
            </a:pPr>
            <a:r>
              <a:rPr lang="en-US" sz="3509" b="1" i="0" cap="none">
                <a:solidFill>
                  <a:schemeClr val="accent1"/>
                </a:solidFill>
                <a:latin typeface="PT Sans"/>
                <a:ea typeface="PT Sans"/>
                <a:cs typeface="PT Sans"/>
                <a:sym typeface="PT Sans"/>
              </a:rPr>
              <a:t>One to Many</a:t>
            </a:r>
            <a:endParaRPr/>
          </a:p>
        </p:txBody>
      </p:sp>
      <p:grpSp>
        <p:nvGrpSpPr>
          <p:cNvPr id="245" name="Google Shape;245;p32"/>
          <p:cNvGrpSpPr/>
          <p:nvPr/>
        </p:nvGrpSpPr>
        <p:grpSpPr>
          <a:xfrm>
            <a:off x="1524772" y="741234"/>
            <a:ext cx="8690628" cy="5081833"/>
            <a:chOff x="539708" y="655063"/>
            <a:chExt cx="7868069" cy="4435878"/>
          </a:xfrm>
        </p:grpSpPr>
        <p:sp>
          <p:nvSpPr>
            <p:cNvPr id="246" name="Google Shape;246;p32"/>
            <p:cNvSpPr/>
            <p:nvPr/>
          </p:nvSpPr>
          <p:spPr>
            <a:xfrm>
              <a:off x="3666687" y="2310319"/>
              <a:ext cx="1888582" cy="172452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a:p>
              <a:pPr marL="0" marR="0" lvl="0" indent="0" algn="ctr" rtl="0">
                <a:spcBef>
                  <a:spcPts val="0"/>
                </a:spcBef>
                <a:spcAft>
                  <a:spcPts val="0"/>
                </a:spcAft>
                <a:buNone/>
              </a:pPr>
              <a:r>
                <a:rPr lang="en-US" sz="2800">
                  <a:solidFill>
                    <a:schemeClr val="lt1"/>
                  </a:solidFill>
                  <a:latin typeface="Arial"/>
                  <a:ea typeface="Arial"/>
                  <a:cs typeface="Arial"/>
                  <a:sym typeface="Arial"/>
                </a:rPr>
                <a:t>Contacts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company</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title</a:t>
              </a:r>
              <a:endParaRPr/>
            </a:p>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247" name="Google Shape;247;p32"/>
            <p:cNvSpPr/>
            <p:nvPr/>
          </p:nvSpPr>
          <p:spPr>
            <a:xfrm>
              <a:off x="6519195" y="668426"/>
              <a:ext cx="1888582" cy="1724525"/>
            </a:xfrm>
            <a:prstGeom prst="rect">
              <a:avLst/>
            </a:prstGeom>
            <a:solidFill>
              <a:srgbClr val="7F7F7F"/>
            </a:solidFill>
            <a:ln w="12700" cap="flat" cmpd="sng">
              <a:solidFill>
                <a:srgbClr val="212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Addresses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street</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city</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state</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Arial"/>
                  <a:ea typeface="Arial"/>
                  <a:cs typeface="Arial"/>
                  <a:sym typeface="Arial"/>
                </a:rPr>
                <a:t>zip_code</a:t>
              </a:r>
              <a:endParaRPr sz="1600">
                <a:solidFill>
                  <a:schemeClr val="lt1"/>
                </a:solidFill>
                <a:latin typeface="Arial"/>
                <a:ea typeface="Arial"/>
                <a:cs typeface="Arial"/>
                <a:sym typeface="Arial"/>
              </a:endParaRPr>
            </a:p>
          </p:txBody>
        </p:sp>
        <p:sp>
          <p:nvSpPr>
            <p:cNvPr id="248" name="Google Shape;248;p32"/>
            <p:cNvSpPr/>
            <p:nvPr/>
          </p:nvSpPr>
          <p:spPr>
            <a:xfrm>
              <a:off x="6519195" y="2615116"/>
              <a:ext cx="1888582" cy="1130966"/>
            </a:xfrm>
            <a:prstGeom prst="rect">
              <a:avLst/>
            </a:prstGeom>
            <a:solidFill>
              <a:srgbClr val="345820"/>
            </a:solidFill>
            <a:ln w="12700" cap="flat" cmpd="sng">
              <a:solidFill>
                <a:srgbClr val="4C81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Phones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number</a:t>
              </a:r>
              <a:endParaRPr/>
            </a:p>
          </p:txBody>
        </p:sp>
        <p:sp>
          <p:nvSpPr>
            <p:cNvPr id="249" name="Google Shape;249;p32"/>
            <p:cNvSpPr/>
            <p:nvPr/>
          </p:nvSpPr>
          <p:spPr>
            <a:xfrm>
              <a:off x="6519195" y="3943935"/>
              <a:ext cx="1888582" cy="1147006"/>
            </a:xfrm>
            <a:prstGeom prst="rect">
              <a:avLst/>
            </a:prstGeom>
            <a:solidFill>
              <a:srgbClr val="7F7F7F"/>
            </a:solidFill>
            <a:ln w="12700" cap="flat" cmpd="sng">
              <a:solidFill>
                <a:srgbClr val="212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Emails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type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address</a:t>
              </a:r>
              <a:endParaRPr/>
            </a:p>
          </p:txBody>
        </p:sp>
        <p:sp>
          <p:nvSpPr>
            <p:cNvPr id="250" name="Google Shape;250;p32"/>
            <p:cNvSpPr/>
            <p:nvPr/>
          </p:nvSpPr>
          <p:spPr>
            <a:xfrm>
              <a:off x="567244" y="2601753"/>
              <a:ext cx="2018631" cy="1130966"/>
            </a:xfrm>
            <a:prstGeom prst="rect">
              <a:avLst/>
            </a:prstGeom>
            <a:solidFill>
              <a:srgbClr val="7F7F7F"/>
            </a:solidFill>
            <a:ln w="12700" cap="flat" cmpd="sng">
              <a:solidFill>
                <a:srgbClr val="212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Thumbnails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mime_type</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data</a:t>
              </a:r>
              <a:endParaRPr/>
            </a:p>
          </p:txBody>
        </p:sp>
        <p:sp>
          <p:nvSpPr>
            <p:cNvPr id="251" name="Google Shape;251;p32"/>
            <p:cNvSpPr/>
            <p:nvPr/>
          </p:nvSpPr>
          <p:spPr>
            <a:xfrm>
              <a:off x="567244" y="3928150"/>
              <a:ext cx="2018631" cy="1130966"/>
            </a:xfrm>
            <a:prstGeom prst="rect">
              <a:avLst/>
            </a:prstGeom>
            <a:solidFill>
              <a:srgbClr val="7F7F7F"/>
            </a:solidFill>
            <a:ln w="12700" cap="flat" cmpd="sng">
              <a:solidFill>
                <a:srgbClr val="212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Portraits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mime_type</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data</a:t>
              </a:r>
              <a:endParaRPr/>
            </a:p>
          </p:txBody>
        </p:sp>
        <p:sp>
          <p:nvSpPr>
            <p:cNvPr id="252" name="Google Shape;252;p32"/>
            <p:cNvSpPr/>
            <p:nvPr/>
          </p:nvSpPr>
          <p:spPr>
            <a:xfrm>
              <a:off x="3666687" y="657731"/>
              <a:ext cx="1888582" cy="833936"/>
            </a:xfrm>
            <a:prstGeom prst="rect">
              <a:avLst/>
            </a:prstGeom>
            <a:solidFill>
              <a:srgbClr val="7F7F7F"/>
            </a:solidFill>
            <a:ln w="12700" cap="flat" cmpd="sng">
              <a:solidFill>
                <a:srgbClr val="212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Groups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p:txBody>
        </p:sp>
        <p:cxnSp>
          <p:nvCxnSpPr>
            <p:cNvPr id="253" name="Google Shape;253;p32"/>
            <p:cNvCxnSpPr>
              <a:stCxn id="246" idx="1"/>
              <a:endCxn id="250" idx="3"/>
            </p:cNvCxnSpPr>
            <p:nvPr/>
          </p:nvCxnSpPr>
          <p:spPr>
            <a:xfrm rot="10800000">
              <a:off x="2586087" y="3167482"/>
              <a:ext cx="1080600" cy="5100"/>
            </a:xfrm>
            <a:prstGeom prst="straightConnector1">
              <a:avLst/>
            </a:prstGeom>
            <a:noFill/>
            <a:ln w="76200" cap="flat" cmpd="sng">
              <a:solidFill>
                <a:srgbClr val="3366FF"/>
              </a:solidFill>
              <a:prstDash val="solid"/>
              <a:miter lim="800000"/>
              <a:headEnd type="none" w="sm" len="sm"/>
              <a:tailEnd type="none" w="sm" len="sm"/>
            </a:ln>
          </p:spPr>
        </p:cxnSp>
        <p:cxnSp>
          <p:nvCxnSpPr>
            <p:cNvPr id="254" name="Google Shape;254;p32"/>
            <p:cNvCxnSpPr>
              <a:stCxn id="248" idx="1"/>
              <a:endCxn id="246" idx="3"/>
            </p:cNvCxnSpPr>
            <p:nvPr/>
          </p:nvCxnSpPr>
          <p:spPr>
            <a:xfrm rot="10800000">
              <a:off x="5555295" y="3172499"/>
              <a:ext cx="963900" cy="8100"/>
            </a:xfrm>
            <a:prstGeom prst="straightConnector1">
              <a:avLst/>
            </a:prstGeom>
            <a:noFill/>
            <a:ln w="76200" cap="flat" cmpd="sng">
              <a:solidFill>
                <a:srgbClr val="3366FF"/>
              </a:solidFill>
              <a:prstDash val="solid"/>
              <a:miter lim="800000"/>
              <a:headEnd type="none" w="sm" len="sm"/>
              <a:tailEnd type="none" w="sm" len="sm"/>
            </a:ln>
          </p:spPr>
        </p:cxnSp>
        <p:cxnSp>
          <p:nvCxnSpPr>
            <p:cNvPr id="255" name="Google Shape;255;p32"/>
            <p:cNvCxnSpPr>
              <a:stCxn id="249" idx="1"/>
            </p:cNvCxnSpPr>
            <p:nvPr/>
          </p:nvCxnSpPr>
          <p:spPr>
            <a:xfrm rot="10800000">
              <a:off x="5557695" y="4021538"/>
              <a:ext cx="961500" cy="495900"/>
            </a:xfrm>
            <a:prstGeom prst="straightConnector1">
              <a:avLst/>
            </a:prstGeom>
            <a:noFill/>
            <a:ln w="76200" cap="flat" cmpd="sng">
              <a:solidFill>
                <a:srgbClr val="3366FF"/>
              </a:solidFill>
              <a:prstDash val="solid"/>
              <a:miter lim="800000"/>
              <a:headEnd type="none" w="sm" len="sm"/>
              <a:tailEnd type="none" w="sm" len="sm"/>
            </a:ln>
          </p:spPr>
        </p:cxnSp>
        <p:cxnSp>
          <p:nvCxnSpPr>
            <p:cNvPr id="256" name="Google Shape;256;p32"/>
            <p:cNvCxnSpPr>
              <a:endCxn id="251" idx="3"/>
            </p:cNvCxnSpPr>
            <p:nvPr/>
          </p:nvCxnSpPr>
          <p:spPr>
            <a:xfrm flipH="1">
              <a:off x="2585875" y="4021433"/>
              <a:ext cx="1080600" cy="472200"/>
            </a:xfrm>
            <a:prstGeom prst="straightConnector1">
              <a:avLst/>
            </a:prstGeom>
            <a:noFill/>
            <a:ln w="76200" cap="flat" cmpd="sng">
              <a:solidFill>
                <a:srgbClr val="3366FF"/>
              </a:solidFill>
              <a:prstDash val="solid"/>
              <a:miter lim="800000"/>
              <a:headEnd type="none" w="sm" len="sm"/>
              <a:tailEnd type="none" w="sm" len="sm"/>
            </a:ln>
          </p:spPr>
        </p:cxnSp>
        <p:cxnSp>
          <p:nvCxnSpPr>
            <p:cNvPr id="257" name="Google Shape;257;p32"/>
            <p:cNvCxnSpPr/>
            <p:nvPr/>
          </p:nvCxnSpPr>
          <p:spPr>
            <a:xfrm rot="10800000">
              <a:off x="2558339" y="1557425"/>
              <a:ext cx="1108348" cy="739526"/>
            </a:xfrm>
            <a:prstGeom prst="straightConnector1">
              <a:avLst/>
            </a:prstGeom>
            <a:noFill/>
            <a:ln w="76200" cap="flat" cmpd="sng">
              <a:solidFill>
                <a:srgbClr val="3366FF"/>
              </a:solidFill>
              <a:prstDash val="solid"/>
              <a:miter lim="800000"/>
              <a:headEnd type="none" w="sm" len="sm"/>
              <a:tailEnd type="none" w="sm" len="sm"/>
            </a:ln>
          </p:spPr>
        </p:cxnSp>
        <p:cxnSp>
          <p:nvCxnSpPr>
            <p:cNvPr id="258" name="Google Shape;258;p32"/>
            <p:cNvCxnSpPr>
              <a:stCxn id="246" idx="0"/>
              <a:endCxn id="252" idx="2"/>
            </p:cNvCxnSpPr>
            <p:nvPr/>
          </p:nvCxnSpPr>
          <p:spPr>
            <a:xfrm rot="10800000">
              <a:off x="4610978" y="1491619"/>
              <a:ext cx="0" cy="818700"/>
            </a:xfrm>
            <a:prstGeom prst="straightConnector1">
              <a:avLst/>
            </a:prstGeom>
            <a:noFill/>
            <a:ln w="76200" cap="flat" cmpd="sng">
              <a:solidFill>
                <a:srgbClr val="3366FF"/>
              </a:solidFill>
              <a:prstDash val="solid"/>
              <a:miter lim="800000"/>
              <a:headEnd type="none" w="sm" len="sm"/>
              <a:tailEnd type="none" w="sm" len="sm"/>
            </a:ln>
          </p:spPr>
        </p:cxnSp>
        <p:sp>
          <p:nvSpPr>
            <p:cNvPr id="259" name="Google Shape;259;p32"/>
            <p:cNvSpPr txBox="1"/>
            <p:nvPr/>
          </p:nvSpPr>
          <p:spPr>
            <a:xfrm>
              <a:off x="6179182" y="1729805"/>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260" name="Google Shape;260;p32"/>
            <p:cNvSpPr txBox="1"/>
            <p:nvPr/>
          </p:nvSpPr>
          <p:spPr>
            <a:xfrm>
              <a:off x="3369586" y="4082322"/>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61" name="Google Shape;261;p32"/>
            <p:cNvSpPr txBox="1"/>
            <p:nvPr/>
          </p:nvSpPr>
          <p:spPr>
            <a:xfrm>
              <a:off x="4610978" y="1491667"/>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262" name="Google Shape;262;p32"/>
            <p:cNvSpPr txBox="1"/>
            <p:nvPr/>
          </p:nvSpPr>
          <p:spPr>
            <a:xfrm>
              <a:off x="5555269" y="4076175"/>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63" name="Google Shape;263;p32"/>
            <p:cNvSpPr txBox="1"/>
            <p:nvPr/>
          </p:nvSpPr>
          <p:spPr>
            <a:xfrm>
              <a:off x="6208726" y="3167236"/>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264" name="Google Shape;264;p32"/>
            <p:cNvSpPr txBox="1"/>
            <p:nvPr/>
          </p:nvSpPr>
          <p:spPr>
            <a:xfrm>
              <a:off x="4610978" y="1927619"/>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265" name="Google Shape;265;p32"/>
            <p:cNvSpPr txBox="1"/>
            <p:nvPr/>
          </p:nvSpPr>
          <p:spPr>
            <a:xfrm>
              <a:off x="6179182" y="4445507"/>
              <a:ext cx="3400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a:t>
              </a:r>
              <a:endParaRPr/>
            </a:p>
          </p:txBody>
        </p:sp>
        <p:sp>
          <p:nvSpPr>
            <p:cNvPr id="266" name="Google Shape;266;p32"/>
            <p:cNvSpPr txBox="1"/>
            <p:nvPr/>
          </p:nvSpPr>
          <p:spPr>
            <a:xfrm>
              <a:off x="3356218" y="3155460"/>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67" name="Google Shape;267;p32"/>
            <p:cNvSpPr txBox="1"/>
            <p:nvPr/>
          </p:nvSpPr>
          <p:spPr>
            <a:xfrm>
              <a:off x="2587883" y="4396034"/>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68" name="Google Shape;268;p32"/>
            <p:cNvSpPr txBox="1"/>
            <p:nvPr/>
          </p:nvSpPr>
          <p:spPr>
            <a:xfrm>
              <a:off x="3356218" y="2224399"/>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69" name="Google Shape;269;p32"/>
            <p:cNvSpPr txBox="1"/>
            <p:nvPr/>
          </p:nvSpPr>
          <p:spPr>
            <a:xfrm>
              <a:off x="5555269" y="3159214"/>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70" name="Google Shape;270;p32"/>
            <p:cNvSpPr txBox="1"/>
            <p:nvPr/>
          </p:nvSpPr>
          <p:spPr>
            <a:xfrm>
              <a:off x="2587883" y="3153868"/>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71" name="Google Shape;271;p32"/>
            <p:cNvSpPr/>
            <p:nvPr/>
          </p:nvSpPr>
          <p:spPr>
            <a:xfrm>
              <a:off x="539708" y="655063"/>
              <a:ext cx="2018631" cy="1766073"/>
            </a:xfrm>
            <a:prstGeom prst="rect">
              <a:avLst/>
            </a:prstGeom>
            <a:solidFill>
              <a:srgbClr val="7F7F7F"/>
            </a:solidFill>
            <a:ln w="12700" cap="flat" cmpd="sng">
              <a:solidFill>
                <a:srgbClr val="212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Twitters</a:t>
              </a:r>
              <a:endParaRPr sz="18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name</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location</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web</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bio</a:t>
              </a:r>
              <a:endParaRPr/>
            </a:p>
          </p:txBody>
        </p:sp>
        <p:cxnSp>
          <p:nvCxnSpPr>
            <p:cNvPr id="272" name="Google Shape;272;p32"/>
            <p:cNvCxnSpPr>
              <a:stCxn id="247" idx="1"/>
            </p:cNvCxnSpPr>
            <p:nvPr/>
          </p:nvCxnSpPr>
          <p:spPr>
            <a:xfrm flipH="1">
              <a:off x="5557695" y="1530688"/>
              <a:ext cx="961500" cy="766200"/>
            </a:xfrm>
            <a:prstGeom prst="straightConnector1">
              <a:avLst/>
            </a:prstGeom>
            <a:noFill/>
            <a:ln w="76200" cap="flat" cmpd="sng">
              <a:solidFill>
                <a:srgbClr val="3366FF"/>
              </a:solidFill>
              <a:prstDash val="solid"/>
              <a:miter lim="800000"/>
              <a:headEnd type="none" w="sm" len="sm"/>
              <a:tailEnd type="none" w="sm" len="sm"/>
            </a:ln>
          </p:spPr>
        </p:cxnSp>
        <p:sp>
          <p:nvSpPr>
            <p:cNvPr id="273" name="Google Shape;273;p32"/>
            <p:cNvSpPr txBox="1"/>
            <p:nvPr/>
          </p:nvSpPr>
          <p:spPr>
            <a:xfrm>
              <a:off x="2558339" y="1716437"/>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274" name="Google Shape;274;p32"/>
            <p:cNvSpPr txBox="1"/>
            <p:nvPr/>
          </p:nvSpPr>
          <p:spPr>
            <a:xfrm>
              <a:off x="5557619" y="2214957"/>
              <a:ext cx="3104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41213382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Tree>
    <p:extLst>
      <p:ext uri="{BB962C8B-B14F-4D97-AF65-F5344CB8AC3E}">
        <p14:creationId xmlns:p14="http://schemas.microsoft.com/office/powerpoint/2010/main" val="2223917151"/>
      </p:ext>
    </p:extLst>
  </p:cSld>
  <p:clrMapOvr>
    <a:masterClrMapping/>
  </p:clrMapOvr>
</p:sld>
</file>

<file path=ppt/theme/theme1.xml><?xml version="1.0" encoding="utf-8"?>
<a:theme xmlns:a="http://schemas.openxmlformats.org/drawingml/2006/main" name="MongoDB 2019 Corporate - 15 March">
  <a:themeElements>
    <a:clrScheme name="MDBW'19">
      <a:dk1>
        <a:srgbClr val="0A202A"/>
      </a:dk1>
      <a:lt1>
        <a:srgbClr val="FFFFFF"/>
      </a:lt1>
      <a:dk2>
        <a:srgbClr val="243540"/>
      </a:dk2>
      <a:lt2>
        <a:srgbClr val="FFFFFF"/>
      </a:lt2>
      <a:accent1>
        <a:srgbClr val="10914F"/>
      </a:accent1>
      <a:accent2>
        <a:srgbClr val="13A950"/>
      </a:accent2>
      <a:accent3>
        <a:srgbClr val="8EC74F"/>
      </a:accent3>
      <a:accent4>
        <a:srgbClr val="FFD640"/>
      </a:accent4>
      <a:accent5>
        <a:srgbClr val="51C3C9"/>
      </a:accent5>
      <a:accent6>
        <a:srgbClr val="1E386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3218</TotalTime>
  <Words>4494</Words>
  <Application>Microsoft Office PowerPoint</Application>
  <PresentationFormat>Widescreen</PresentationFormat>
  <Paragraphs>1072</Paragraphs>
  <Slides>90</Slides>
  <Notes>60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90</vt:i4>
      </vt:variant>
    </vt:vector>
  </HeadingPairs>
  <TitlesOfParts>
    <vt:vector size="108" baseType="lpstr">
      <vt:lpstr>Barlow</vt:lpstr>
      <vt:lpstr>Questrial</vt:lpstr>
      <vt:lpstr>PT Sans</vt:lpstr>
      <vt:lpstr>Arial Black</vt:lpstr>
      <vt:lpstr>Cabin</vt:lpstr>
      <vt:lpstr>Calibri</vt:lpstr>
      <vt:lpstr>Barlow SemiBold</vt:lpstr>
      <vt:lpstr>Arial</vt:lpstr>
      <vt:lpstr>Courier New</vt:lpstr>
      <vt:lpstr>MS PGothic</vt:lpstr>
      <vt:lpstr>Abel</vt:lpstr>
      <vt:lpstr>Courier</vt:lpstr>
      <vt:lpstr>DINOT-Light</vt:lpstr>
      <vt:lpstr>Devanagari MT</vt:lpstr>
      <vt:lpstr>DINOT</vt:lpstr>
      <vt:lpstr>Consolas</vt:lpstr>
      <vt:lpstr>Mangal</vt:lpstr>
      <vt:lpstr>MongoDB 2019 Corporate - 15 March</vt:lpstr>
      <vt:lpstr>Document Data Modeling with MongoDB – Common Slides (sourced from various places)</vt:lpstr>
      <vt:lpstr>Sections</vt:lpstr>
      <vt:lpstr>Part 1: Comparing Relational &amp; Document Models</vt:lpstr>
      <vt:lpstr>PowerPoint Presentation</vt:lpstr>
      <vt:lpstr>PowerPoint Presentation</vt:lpstr>
      <vt:lpstr>PowerPoint Presentation</vt:lpstr>
      <vt:lpstr>One to One Schema Design Choices</vt:lpstr>
      <vt:lpstr>One to One General Recommendations </vt:lpstr>
      <vt:lpstr>PowerPoint Presentation</vt:lpstr>
      <vt:lpstr>One to Many  Schema Design Choices</vt:lpstr>
      <vt:lpstr>One to Many General Recommendations </vt:lpstr>
      <vt:lpstr>PowerPoint Presentation</vt:lpstr>
      <vt:lpstr>Many to Many Traditional Relational Association  </vt:lpstr>
      <vt:lpstr>Many to Many Schema Design Choices</vt:lpstr>
      <vt:lpstr>Many to Many General Recommendations </vt:lpstr>
      <vt:lpstr>PowerPoint Presentation</vt:lpstr>
      <vt:lpstr>PowerPoint Presentation</vt:lpstr>
      <vt:lpstr>Part 2: A Document Modeling Methodology </vt:lpstr>
      <vt:lpstr>JSON Document Model Overview </vt:lpstr>
      <vt:lpstr>Thinking in Documents</vt:lpstr>
      <vt:lpstr>Document Model Best Practices</vt:lpstr>
      <vt:lpstr>Differences: Tabular vs Document</vt:lpstr>
      <vt:lpstr>Differences: Tabular vs Document</vt:lpstr>
      <vt:lpstr>Differences: Tabular vs Document</vt:lpstr>
      <vt:lpstr>Differences: Tabular vs Document</vt:lpstr>
      <vt:lpstr>Differences: Tabular vs Document</vt:lpstr>
      <vt:lpstr>Data Modelling Methodology</vt:lpstr>
      <vt:lpstr>Data Modelling Methodology</vt:lpstr>
      <vt:lpstr>Data Modelling Methodology</vt:lpstr>
      <vt:lpstr>PowerPoint Presentation</vt:lpstr>
      <vt:lpstr>PowerPoint Presentation</vt:lpstr>
      <vt:lpstr>PowerPoint Presentation</vt:lpstr>
      <vt:lpstr>Data Modelling Methodology</vt:lpstr>
      <vt:lpstr>Flexible Methodology</vt:lpstr>
      <vt:lpstr>Part 3:  Document Modeling   Design Patterns</vt:lpstr>
      <vt:lpstr>Patterns by Category</vt:lpstr>
      <vt:lpstr>Issue #1: Big Documents, Many Fields and Many Indexes</vt:lpstr>
      <vt:lpstr>Pattern #1: Attribute</vt:lpstr>
      <vt:lpstr>Attribute Pattern</vt:lpstr>
      <vt:lpstr>Attribute Pattern - Solution</vt:lpstr>
      <vt:lpstr>Issue #2: Working Set Doesn’t Fit in RAM</vt:lpstr>
      <vt:lpstr>WORKING SET</vt:lpstr>
      <vt:lpstr>WMDB - World Movie Database</vt:lpstr>
      <vt:lpstr>Pattern #2: Subset</vt:lpstr>
      <vt:lpstr>Subset Pattern - Solution</vt:lpstr>
      <vt:lpstr>Issue #3: Lot of CPU Usage</vt:lpstr>
      <vt:lpstr>Issue #3: ...caused by repeated calculations</vt:lpstr>
      <vt:lpstr>Pattern #3: Computed</vt:lpstr>
      <vt:lpstr>Computed Pattern</vt:lpstr>
      <vt:lpstr>Computed Pattern - Solution</vt:lpstr>
      <vt:lpstr>Issue #4: Lots of Writes</vt:lpstr>
      <vt:lpstr>Issue #4: … For Non Critical Data</vt:lpstr>
      <vt:lpstr>Pattern #4: Approximation</vt:lpstr>
      <vt:lpstr>PowerPoint Presentation</vt:lpstr>
      <vt:lpstr>Approximation Pattern</vt:lpstr>
      <vt:lpstr>Approximation Pattern – Solution</vt:lpstr>
      <vt:lpstr>Issue #5: Need to Change the List of Fields in the Documents</vt:lpstr>
      <vt:lpstr>Pattern #5: Schema Versioning</vt:lpstr>
      <vt:lpstr>Schema Versioning Pattern</vt:lpstr>
      <vt:lpstr>Schema Versioning Pattern – Solution</vt:lpstr>
      <vt:lpstr>What our Patterns did for us</vt:lpstr>
      <vt:lpstr>Other Patterns</vt:lpstr>
      <vt:lpstr>Schema Versioning</vt:lpstr>
      <vt:lpstr>Computed Pattern</vt:lpstr>
      <vt:lpstr>Subset Pattern</vt:lpstr>
      <vt:lpstr>Subset Pattern</vt:lpstr>
      <vt:lpstr>Bucket Pattern</vt:lpstr>
      <vt:lpstr>Bucket Pattern</vt:lpstr>
      <vt:lpstr>Take Aways</vt:lpstr>
      <vt:lpstr>References for complete Solutions</vt:lpstr>
      <vt:lpstr>Part 4: Time-Series Data Modelling</vt:lpstr>
      <vt:lpstr>Time Series</vt:lpstr>
      <vt:lpstr>Time Series Schema Design Goal</vt:lpstr>
      <vt:lpstr>Designing For Reading, Writing, … </vt:lpstr>
      <vt:lpstr>Document Per Event</vt:lpstr>
      <vt:lpstr>Document Per Minute (Average)</vt:lpstr>
      <vt:lpstr>Document Per Minute (By Second)</vt:lpstr>
      <vt:lpstr>Document Per Hour (By Second)</vt:lpstr>
      <vt:lpstr>Document Per Hour (By Second)</vt:lpstr>
      <vt:lpstr>Characterizing Write Differences</vt:lpstr>
      <vt:lpstr>Characterizing Read Differences</vt:lpstr>
      <vt:lpstr>Characterizing Memory Differences</vt:lpstr>
      <vt:lpstr>PowerPoint Presentation</vt:lpstr>
      <vt:lpstr>Shard Keys</vt:lpstr>
      <vt:lpstr>Hashed Shard Key</vt:lpstr>
      <vt:lpstr>Bad Shard Key: insufficient cardinality</vt:lpstr>
      <vt:lpstr>Bad Shard Key: monotonically increasing</vt:lpstr>
      <vt:lpstr>Choosing a shard key for our time series data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Done Family</cp:lastModifiedBy>
  <cp:revision>86</cp:revision>
  <dcterms:modified xsi:type="dcterms:W3CDTF">2019-08-25T10:40:16Z</dcterms:modified>
</cp:coreProperties>
</file>